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71" r:id="rId2"/>
    <p:sldId id="265" r:id="rId3"/>
    <p:sldId id="266" r:id="rId4"/>
    <p:sldId id="256" r:id="rId5"/>
    <p:sldId id="257" r:id="rId6"/>
    <p:sldId id="263" r:id="rId7"/>
    <p:sldId id="259" r:id="rId8"/>
    <p:sldId id="260" r:id="rId9"/>
    <p:sldId id="261" r:id="rId10"/>
    <p:sldId id="262" r:id="rId11"/>
    <p:sldId id="275" r:id="rId12"/>
    <p:sldId id="267" r:id="rId13"/>
    <p:sldId id="272" r:id="rId14"/>
    <p:sldId id="273" r:id="rId15"/>
    <p:sldId id="270"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68B2"/>
    <a:srgbClr val="1F68AB"/>
    <a:srgbClr val="2D80CB"/>
    <a:srgbClr val="1E629C"/>
    <a:srgbClr val="2B79BF"/>
    <a:srgbClr val="205A8E"/>
    <a:srgbClr val="2F85D2"/>
    <a:srgbClr val="F7F7F7"/>
    <a:srgbClr val="4471C4"/>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1"/>
    <p:restoredTop sz="73666" autoAdjust="0"/>
  </p:normalViewPr>
  <p:slideViewPr>
    <p:cSldViewPr snapToGrid="0" snapToObjects="1">
      <p:cViewPr varScale="1">
        <p:scale>
          <a:sx n="89" d="100"/>
          <a:sy n="89" d="100"/>
        </p:scale>
        <p:origin x="160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6A18D1-43FC-491C-A4B0-746AA0CAD605}"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MY"/>
        </a:p>
      </dgm:t>
    </dgm:pt>
    <dgm:pt modelId="{5CABDD7F-1115-493D-B24F-EBCF60D7D408}">
      <dgm:prSet phldrT="[Text]"/>
      <dgm:spPr>
        <a:solidFill>
          <a:schemeClr val="accent1">
            <a:lumMod val="40000"/>
            <a:lumOff val="60000"/>
          </a:schemeClr>
        </a:solidFill>
      </dgm:spPr>
      <dgm:t>
        <a:bodyPr/>
        <a:lstStyle/>
        <a:p>
          <a:r>
            <a:rPr kumimoji="1" lang="en-US" altLang="zh-CN" dirty="0">
              <a:solidFill>
                <a:schemeClr val="tx1"/>
              </a:solidFill>
              <a:latin typeface="Arial" panose="020B0604020202020204" pitchFamily="34" charset="0"/>
              <a:cs typeface="Arial" panose="020B0604020202020204" pitchFamily="34" charset="0"/>
            </a:rPr>
            <a:t>Evaluation</a:t>
          </a:r>
          <a:endParaRPr lang="en-MY" dirty="0">
            <a:solidFill>
              <a:schemeClr val="tx1"/>
            </a:solidFill>
          </a:endParaRPr>
        </a:p>
      </dgm:t>
    </dgm:pt>
    <dgm:pt modelId="{D688EC2E-3B5F-4D64-AD52-9F60918D018A}" type="parTrans" cxnId="{B0B7D033-C99E-4DF8-B7C7-E25A955C8684}">
      <dgm:prSet/>
      <dgm:spPr/>
      <dgm:t>
        <a:bodyPr/>
        <a:lstStyle/>
        <a:p>
          <a:endParaRPr lang="en-MY"/>
        </a:p>
      </dgm:t>
    </dgm:pt>
    <dgm:pt modelId="{DDF6E228-B006-4764-A566-063618B4364F}" type="sibTrans" cxnId="{B0B7D033-C99E-4DF8-B7C7-E25A955C8684}">
      <dgm:prSet/>
      <dgm:spPr/>
      <dgm:t>
        <a:bodyPr/>
        <a:lstStyle/>
        <a:p>
          <a:endParaRPr lang="en-MY"/>
        </a:p>
      </dgm:t>
    </dgm:pt>
    <dgm:pt modelId="{EB2D8B1B-E5ED-437F-B7FF-5E5004FB96A2}">
      <dgm:prSet/>
      <dgm:spPr>
        <a:solidFill>
          <a:schemeClr val="accent1">
            <a:lumMod val="40000"/>
            <a:lumOff val="60000"/>
          </a:schemeClr>
        </a:solidFill>
      </dgm:spPr>
      <dgm:t>
        <a:bodyPr/>
        <a:lstStyle/>
        <a:p>
          <a:r>
            <a:rPr kumimoji="1" lang="en-US" altLang="zh-CN" dirty="0">
              <a:solidFill>
                <a:schemeClr val="tx1"/>
              </a:solidFill>
              <a:latin typeface="Arial" panose="020B0604020202020204" pitchFamily="34" charset="0"/>
              <a:cs typeface="Arial" panose="020B0604020202020204" pitchFamily="34" charset="0"/>
            </a:rPr>
            <a:t>Modelling</a:t>
          </a:r>
        </a:p>
      </dgm:t>
    </dgm:pt>
    <dgm:pt modelId="{D8B6A906-CCE7-4631-8506-8FCF9A13AFC0}" type="parTrans" cxnId="{7CB01303-0E3E-45C0-9D10-2D2A39F75B8F}">
      <dgm:prSet/>
      <dgm:spPr/>
      <dgm:t>
        <a:bodyPr/>
        <a:lstStyle/>
        <a:p>
          <a:endParaRPr lang="en-MY"/>
        </a:p>
      </dgm:t>
    </dgm:pt>
    <dgm:pt modelId="{5A497951-D877-45C5-ADFB-30493FDFCF85}" type="sibTrans" cxnId="{7CB01303-0E3E-45C0-9D10-2D2A39F75B8F}">
      <dgm:prSet/>
      <dgm:spPr/>
      <dgm:t>
        <a:bodyPr/>
        <a:lstStyle/>
        <a:p>
          <a:endParaRPr lang="en-MY"/>
        </a:p>
      </dgm:t>
    </dgm:pt>
    <dgm:pt modelId="{3CC61CC8-2B24-4CF6-B855-DDF50312DA27}">
      <dgm:prSet/>
      <dgm:spPr>
        <a:solidFill>
          <a:schemeClr val="accent1">
            <a:lumMod val="40000"/>
            <a:lumOff val="60000"/>
          </a:schemeClr>
        </a:solidFill>
      </dgm:spPr>
      <dgm:t>
        <a:bodyPr/>
        <a:lstStyle/>
        <a:p>
          <a:r>
            <a:rPr kumimoji="1" lang="en-US" altLang="zh-CN" dirty="0">
              <a:solidFill>
                <a:schemeClr val="tx1"/>
              </a:solidFill>
              <a:latin typeface="Arial" panose="020B0604020202020204" pitchFamily="34" charset="0"/>
              <a:cs typeface="Arial" panose="020B0604020202020204" pitchFamily="34" charset="0"/>
            </a:rPr>
            <a:t>Data</a:t>
          </a:r>
          <a:r>
            <a:rPr kumimoji="1" lang="en-US" altLang="zh-CN" dirty="0">
              <a:latin typeface="Arial" panose="020B0604020202020204" pitchFamily="34" charset="0"/>
              <a:cs typeface="Arial" panose="020B0604020202020204" pitchFamily="34" charset="0"/>
            </a:rPr>
            <a:t> </a:t>
          </a:r>
          <a:r>
            <a:rPr kumimoji="1" lang="en-US" altLang="zh-CN" dirty="0">
              <a:solidFill>
                <a:schemeClr val="tx1"/>
              </a:solidFill>
              <a:latin typeface="Arial" panose="020B0604020202020204" pitchFamily="34" charset="0"/>
              <a:cs typeface="Arial" panose="020B0604020202020204" pitchFamily="34" charset="0"/>
            </a:rPr>
            <a:t>preparation</a:t>
          </a:r>
        </a:p>
      </dgm:t>
    </dgm:pt>
    <dgm:pt modelId="{9C2E6D31-27F8-4FBE-903E-CDBADEA1B53E}" type="parTrans" cxnId="{FD6D0B09-A2B9-40B0-A33B-2CFDFC0FA153}">
      <dgm:prSet/>
      <dgm:spPr/>
      <dgm:t>
        <a:bodyPr/>
        <a:lstStyle/>
        <a:p>
          <a:endParaRPr lang="en-MY"/>
        </a:p>
      </dgm:t>
    </dgm:pt>
    <dgm:pt modelId="{F8755E56-5AFC-43C7-9F8A-353DF69E651B}" type="sibTrans" cxnId="{FD6D0B09-A2B9-40B0-A33B-2CFDFC0FA153}">
      <dgm:prSet/>
      <dgm:spPr/>
      <dgm:t>
        <a:bodyPr/>
        <a:lstStyle/>
        <a:p>
          <a:endParaRPr lang="en-MY"/>
        </a:p>
      </dgm:t>
    </dgm:pt>
    <dgm:pt modelId="{247579D8-5943-45CB-A5ED-190A028BE2D4}">
      <dgm:prSet/>
      <dgm:spPr>
        <a:solidFill>
          <a:schemeClr val="accent1">
            <a:lumMod val="40000"/>
            <a:lumOff val="60000"/>
          </a:schemeClr>
        </a:solidFill>
      </dgm:spPr>
      <dgm:t>
        <a:bodyPr/>
        <a:lstStyle/>
        <a:p>
          <a:r>
            <a:rPr kumimoji="1" lang="en-US" altLang="zh-CN" dirty="0">
              <a:solidFill>
                <a:schemeClr val="tx1"/>
              </a:solidFill>
              <a:latin typeface="Arial" panose="020B0604020202020204" pitchFamily="34" charset="0"/>
              <a:cs typeface="Arial" panose="020B0604020202020204" pitchFamily="34" charset="0"/>
            </a:rPr>
            <a:t>Data</a:t>
          </a:r>
          <a:r>
            <a:rPr kumimoji="1" lang="en-US" altLang="zh-CN" dirty="0">
              <a:latin typeface="Arial" panose="020B0604020202020204" pitchFamily="34" charset="0"/>
              <a:cs typeface="Arial" panose="020B0604020202020204" pitchFamily="34" charset="0"/>
            </a:rPr>
            <a:t> </a:t>
          </a:r>
          <a:r>
            <a:rPr kumimoji="1" lang="en-US" altLang="zh-CN" dirty="0">
              <a:solidFill>
                <a:schemeClr val="tx1"/>
              </a:solidFill>
              <a:latin typeface="Arial" panose="020B0604020202020204" pitchFamily="34" charset="0"/>
              <a:cs typeface="Arial" panose="020B0604020202020204" pitchFamily="34" charset="0"/>
            </a:rPr>
            <a:t>understanding</a:t>
          </a:r>
        </a:p>
      </dgm:t>
    </dgm:pt>
    <dgm:pt modelId="{5CBCB0B2-E1B9-4CA0-B67B-5AA76DC56E59}" type="parTrans" cxnId="{A0DC1C50-F319-4135-AC1E-3D96CF455C41}">
      <dgm:prSet/>
      <dgm:spPr/>
      <dgm:t>
        <a:bodyPr/>
        <a:lstStyle/>
        <a:p>
          <a:endParaRPr lang="en-MY"/>
        </a:p>
      </dgm:t>
    </dgm:pt>
    <dgm:pt modelId="{B2DD2EB4-6827-4586-A2E7-490D7C0270B3}" type="sibTrans" cxnId="{A0DC1C50-F319-4135-AC1E-3D96CF455C41}">
      <dgm:prSet/>
      <dgm:spPr/>
      <dgm:t>
        <a:bodyPr/>
        <a:lstStyle/>
        <a:p>
          <a:endParaRPr lang="en-MY"/>
        </a:p>
      </dgm:t>
    </dgm:pt>
    <dgm:pt modelId="{A05EA370-7313-4917-B91E-7F47050F67AF}">
      <dgm:prSet/>
      <dgm:spPr>
        <a:solidFill>
          <a:schemeClr val="accent1">
            <a:lumMod val="40000"/>
            <a:lumOff val="60000"/>
          </a:schemeClr>
        </a:solidFill>
      </dgm:spPr>
      <dgm:t>
        <a:bodyPr/>
        <a:lstStyle/>
        <a:p>
          <a:r>
            <a:rPr kumimoji="1" lang="en-US" altLang="zh-CN" dirty="0">
              <a:solidFill>
                <a:schemeClr val="tx1"/>
              </a:solidFill>
              <a:latin typeface="Arial" panose="020B0604020202020204" pitchFamily="34" charset="0"/>
              <a:cs typeface="Arial" panose="020B0604020202020204" pitchFamily="34" charset="0"/>
            </a:rPr>
            <a:t>Business</a:t>
          </a:r>
          <a:r>
            <a:rPr kumimoji="1" lang="en-US" altLang="zh-CN" dirty="0">
              <a:latin typeface="Arial" panose="020B0604020202020204" pitchFamily="34" charset="0"/>
              <a:cs typeface="Arial" panose="020B0604020202020204" pitchFamily="34" charset="0"/>
            </a:rPr>
            <a:t> </a:t>
          </a:r>
          <a:r>
            <a:rPr kumimoji="1" lang="en-US" altLang="zh-CN" dirty="0">
              <a:solidFill>
                <a:schemeClr val="tx1"/>
              </a:solidFill>
              <a:latin typeface="Arial" panose="020B0604020202020204" pitchFamily="34" charset="0"/>
              <a:cs typeface="Arial" panose="020B0604020202020204" pitchFamily="34" charset="0"/>
            </a:rPr>
            <a:t>understanding</a:t>
          </a:r>
        </a:p>
      </dgm:t>
    </dgm:pt>
    <dgm:pt modelId="{50520381-9DE3-4E0E-96D0-82EDD4798A07}" type="parTrans" cxnId="{2D43BB6F-C086-4329-B292-86996A77BF23}">
      <dgm:prSet/>
      <dgm:spPr/>
      <dgm:t>
        <a:bodyPr/>
        <a:lstStyle/>
        <a:p>
          <a:endParaRPr lang="en-MY"/>
        </a:p>
      </dgm:t>
    </dgm:pt>
    <dgm:pt modelId="{4AABEC8F-3BC9-4245-9F77-500EFD769686}" type="sibTrans" cxnId="{2D43BB6F-C086-4329-B292-86996A77BF23}">
      <dgm:prSet/>
      <dgm:spPr/>
      <dgm:t>
        <a:bodyPr/>
        <a:lstStyle/>
        <a:p>
          <a:endParaRPr lang="en-MY"/>
        </a:p>
      </dgm:t>
    </dgm:pt>
    <dgm:pt modelId="{647D4E2A-4137-4719-9878-F97F46F72A31}" type="pres">
      <dgm:prSet presAssocID="{576A18D1-43FC-491C-A4B0-746AA0CAD605}" presName="Name0" presStyleCnt="0">
        <dgm:presLayoutVars>
          <dgm:chPref val="1"/>
          <dgm:dir/>
          <dgm:animOne val="branch"/>
          <dgm:animLvl val="lvl"/>
          <dgm:resizeHandles/>
        </dgm:presLayoutVars>
      </dgm:prSet>
      <dgm:spPr/>
    </dgm:pt>
    <dgm:pt modelId="{5E21D583-F91A-4510-BE19-893952890543}" type="pres">
      <dgm:prSet presAssocID="{5CABDD7F-1115-493D-B24F-EBCF60D7D408}" presName="vertOne" presStyleCnt="0"/>
      <dgm:spPr/>
    </dgm:pt>
    <dgm:pt modelId="{8FB0ACBF-CB3A-4933-A34F-CBA9C1E577F5}" type="pres">
      <dgm:prSet presAssocID="{5CABDD7F-1115-493D-B24F-EBCF60D7D408}" presName="txOne" presStyleLbl="node0" presStyleIdx="0" presStyleCnt="1">
        <dgm:presLayoutVars>
          <dgm:chPref val="3"/>
        </dgm:presLayoutVars>
      </dgm:prSet>
      <dgm:spPr/>
    </dgm:pt>
    <dgm:pt modelId="{5BE16888-74DD-4FF2-8D06-7647EA292BDB}" type="pres">
      <dgm:prSet presAssocID="{5CABDD7F-1115-493D-B24F-EBCF60D7D408}" presName="parTransOne" presStyleCnt="0"/>
      <dgm:spPr/>
    </dgm:pt>
    <dgm:pt modelId="{3F146344-DC86-474A-AEF8-CBBF97C1919B}" type="pres">
      <dgm:prSet presAssocID="{5CABDD7F-1115-493D-B24F-EBCF60D7D408}" presName="horzOne" presStyleCnt="0"/>
      <dgm:spPr/>
    </dgm:pt>
    <dgm:pt modelId="{B2449365-B61B-4DEE-8CB9-A272CC49140E}" type="pres">
      <dgm:prSet presAssocID="{EB2D8B1B-E5ED-437F-B7FF-5E5004FB96A2}" presName="vertTwo" presStyleCnt="0"/>
      <dgm:spPr/>
    </dgm:pt>
    <dgm:pt modelId="{AE42DCF9-A373-49B4-9459-216DF4A63D73}" type="pres">
      <dgm:prSet presAssocID="{EB2D8B1B-E5ED-437F-B7FF-5E5004FB96A2}" presName="txTwo" presStyleLbl="node2" presStyleIdx="0" presStyleCnt="1">
        <dgm:presLayoutVars>
          <dgm:chPref val="3"/>
        </dgm:presLayoutVars>
      </dgm:prSet>
      <dgm:spPr/>
    </dgm:pt>
    <dgm:pt modelId="{E9F5D94D-985F-41E8-A603-25FBC80AFED5}" type="pres">
      <dgm:prSet presAssocID="{EB2D8B1B-E5ED-437F-B7FF-5E5004FB96A2}" presName="parTransTwo" presStyleCnt="0"/>
      <dgm:spPr/>
    </dgm:pt>
    <dgm:pt modelId="{52A8E2A3-E4E9-4C31-B127-217E4A42EAB0}" type="pres">
      <dgm:prSet presAssocID="{EB2D8B1B-E5ED-437F-B7FF-5E5004FB96A2}" presName="horzTwo" presStyleCnt="0"/>
      <dgm:spPr/>
    </dgm:pt>
    <dgm:pt modelId="{FA87C91A-AA00-41A0-87F8-A20BA5FDD8C2}" type="pres">
      <dgm:prSet presAssocID="{3CC61CC8-2B24-4CF6-B855-DDF50312DA27}" presName="vertThree" presStyleCnt="0"/>
      <dgm:spPr/>
    </dgm:pt>
    <dgm:pt modelId="{E301F737-129C-4D6F-BCDA-C7E972413E18}" type="pres">
      <dgm:prSet presAssocID="{3CC61CC8-2B24-4CF6-B855-DDF50312DA27}" presName="txThree" presStyleLbl="node3" presStyleIdx="0" presStyleCnt="1">
        <dgm:presLayoutVars>
          <dgm:chPref val="3"/>
        </dgm:presLayoutVars>
      </dgm:prSet>
      <dgm:spPr/>
    </dgm:pt>
    <dgm:pt modelId="{12E348E1-CDBD-4132-BED7-9CC6C6E3DB1E}" type="pres">
      <dgm:prSet presAssocID="{3CC61CC8-2B24-4CF6-B855-DDF50312DA27}" presName="parTransThree" presStyleCnt="0"/>
      <dgm:spPr/>
    </dgm:pt>
    <dgm:pt modelId="{CEEF30AC-D13C-49F3-940A-998032E7F458}" type="pres">
      <dgm:prSet presAssocID="{3CC61CC8-2B24-4CF6-B855-DDF50312DA27}" presName="horzThree" presStyleCnt="0"/>
      <dgm:spPr/>
    </dgm:pt>
    <dgm:pt modelId="{0E6F69D2-D1F4-4E07-8923-209750CCE354}" type="pres">
      <dgm:prSet presAssocID="{247579D8-5943-45CB-A5ED-190A028BE2D4}" presName="vertFour" presStyleCnt="0">
        <dgm:presLayoutVars>
          <dgm:chPref val="3"/>
        </dgm:presLayoutVars>
      </dgm:prSet>
      <dgm:spPr/>
    </dgm:pt>
    <dgm:pt modelId="{A73DC820-5B35-454D-9680-88E6A9907DF8}" type="pres">
      <dgm:prSet presAssocID="{247579D8-5943-45CB-A5ED-190A028BE2D4}" presName="txFour" presStyleLbl="node4" presStyleIdx="0" presStyleCnt="2">
        <dgm:presLayoutVars>
          <dgm:chPref val="3"/>
        </dgm:presLayoutVars>
      </dgm:prSet>
      <dgm:spPr/>
    </dgm:pt>
    <dgm:pt modelId="{D59F72F1-C668-4CA4-9F76-62DD95E52EF2}" type="pres">
      <dgm:prSet presAssocID="{247579D8-5943-45CB-A5ED-190A028BE2D4}" presName="parTransFour" presStyleCnt="0"/>
      <dgm:spPr/>
    </dgm:pt>
    <dgm:pt modelId="{4DBCCB3D-9346-45E0-8E93-9A1DAB884987}" type="pres">
      <dgm:prSet presAssocID="{247579D8-5943-45CB-A5ED-190A028BE2D4}" presName="horzFour" presStyleCnt="0"/>
      <dgm:spPr/>
    </dgm:pt>
    <dgm:pt modelId="{1E219943-A042-457D-851E-F0F954970F6A}" type="pres">
      <dgm:prSet presAssocID="{A05EA370-7313-4917-B91E-7F47050F67AF}" presName="vertFour" presStyleCnt="0">
        <dgm:presLayoutVars>
          <dgm:chPref val="3"/>
        </dgm:presLayoutVars>
      </dgm:prSet>
      <dgm:spPr/>
    </dgm:pt>
    <dgm:pt modelId="{D754EE51-2484-46F9-99BB-7ECA77EA0CED}" type="pres">
      <dgm:prSet presAssocID="{A05EA370-7313-4917-B91E-7F47050F67AF}" presName="txFour" presStyleLbl="node4" presStyleIdx="1" presStyleCnt="2">
        <dgm:presLayoutVars>
          <dgm:chPref val="3"/>
        </dgm:presLayoutVars>
      </dgm:prSet>
      <dgm:spPr/>
    </dgm:pt>
    <dgm:pt modelId="{7C3DA13D-F306-4FED-AB63-275639E7A470}" type="pres">
      <dgm:prSet presAssocID="{A05EA370-7313-4917-B91E-7F47050F67AF}" presName="horzFour" presStyleCnt="0"/>
      <dgm:spPr/>
    </dgm:pt>
  </dgm:ptLst>
  <dgm:cxnLst>
    <dgm:cxn modelId="{7CB01303-0E3E-45C0-9D10-2D2A39F75B8F}" srcId="{5CABDD7F-1115-493D-B24F-EBCF60D7D408}" destId="{EB2D8B1B-E5ED-437F-B7FF-5E5004FB96A2}" srcOrd="0" destOrd="0" parTransId="{D8B6A906-CCE7-4631-8506-8FCF9A13AFC0}" sibTransId="{5A497951-D877-45C5-ADFB-30493FDFCF85}"/>
    <dgm:cxn modelId="{FD6D0B09-A2B9-40B0-A33B-2CFDFC0FA153}" srcId="{EB2D8B1B-E5ED-437F-B7FF-5E5004FB96A2}" destId="{3CC61CC8-2B24-4CF6-B855-DDF50312DA27}" srcOrd="0" destOrd="0" parTransId="{9C2E6D31-27F8-4FBE-903E-CDBADEA1B53E}" sibTransId="{F8755E56-5AFC-43C7-9F8A-353DF69E651B}"/>
    <dgm:cxn modelId="{7F3DDF2E-17A8-4B18-A21B-F5C48ABBDE9E}" type="presOf" srcId="{EB2D8B1B-E5ED-437F-B7FF-5E5004FB96A2}" destId="{AE42DCF9-A373-49B4-9459-216DF4A63D73}" srcOrd="0" destOrd="0" presId="urn:microsoft.com/office/officeart/2005/8/layout/architecture"/>
    <dgm:cxn modelId="{B0B7D033-C99E-4DF8-B7C7-E25A955C8684}" srcId="{576A18D1-43FC-491C-A4B0-746AA0CAD605}" destId="{5CABDD7F-1115-493D-B24F-EBCF60D7D408}" srcOrd="0" destOrd="0" parTransId="{D688EC2E-3B5F-4D64-AD52-9F60918D018A}" sibTransId="{DDF6E228-B006-4764-A566-063618B4364F}"/>
    <dgm:cxn modelId="{A0DC1C50-F319-4135-AC1E-3D96CF455C41}" srcId="{3CC61CC8-2B24-4CF6-B855-DDF50312DA27}" destId="{247579D8-5943-45CB-A5ED-190A028BE2D4}" srcOrd="0" destOrd="0" parTransId="{5CBCB0B2-E1B9-4CA0-B67B-5AA76DC56E59}" sibTransId="{B2DD2EB4-6827-4586-A2E7-490D7C0270B3}"/>
    <dgm:cxn modelId="{2D43BB6F-C086-4329-B292-86996A77BF23}" srcId="{247579D8-5943-45CB-A5ED-190A028BE2D4}" destId="{A05EA370-7313-4917-B91E-7F47050F67AF}" srcOrd="0" destOrd="0" parTransId="{50520381-9DE3-4E0E-96D0-82EDD4798A07}" sibTransId="{4AABEC8F-3BC9-4245-9F77-500EFD769686}"/>
    <dgm:cxn modelId="{ADA3EC86-330D-4FEB-A249-85CB9584BFE1}" type="presOf" srcId="{576A18D1-43FC-491C-A4B0-746AA0CAD605}" destId="{647D4E2A-4137-4719-9878-F97F46F72A31}" srcOrd="0" destOrd="0" presId="urn:microsoft.com/office/officeart/2005/8/layout/architecture"/>
    <dgm:cxn modelId="{20999CB2-ACFC-4974-A0B6-D7CC3791F31E}" type="presOf" srcId="{5CABDD7F-1115-493D-B24F-EBCF60D7D408}" destId="{8FB0ACBF-CB3A-4933-A34F-CBA9C1E577F5}" srcOrd="0" destOrd="0" presId="urn:microsoft.com/office/officeart/2005/8/layout/architecture"/>
    <dgm:cxn modelId="{0603A1C0-77FA-4E2A-8FAA-A02FF79724F8}" type="presOf" srcId="{A05EA370-7313-4917-B91E-7F47050F67AF}" destId="{D754EE51-2484-46F9-99BB-7ECA77EA0CED}" srcOrd="0" destOrd="0" presId="urn:microsoft.com/office/officeart/2005/8/layout/architecture"/>
    <dgm:cxn modelId="{DEA361C1-ED61-4BC7-A6A0-B311A5231382}" type="presOf" srcId="{3CC61CC8-2B24-4CF6-B855-DDF50312DA27}" destId="{E301F737-129C-4D6F-BCDA-C7E972413E18}" srcOrd="0" destOrd="0" presId="urn:microsoft.com/office/officeart/2005/8/layout/architecture"/>
    <dgm:cxn modelId="{F114A5CC-64A5-4CF6-953E-BF8ACEE204D9}" type="presOf" srcId="{247579D8-5943-45CB-A5ED-190A028BE2D4}" destId="{A73DC820-5B35-454D-9680-88E6A9907DF8}" srcOrd="0" destOrd="0" presId="urn:microsoft.com/office/officeart/2005/8/layout/architecture"/>
    <dgm:cxn modelId="{526CA852-EE62-4B32-AB21-314821AF52DF}" type="presParOf" srcId="{647D4E2A-4137-4719-9878-F97F46F72A31}" destId="{5E21D583-F91A-4510-BE19-893952890543}" srcOrd="0" destOrd="0" presId="urn:microsoft.com/office/officeart/2005/8/layout/architecture"/>
    <dgm:cxn modelId="{6F54799A-6011-499D-97D1-C74F4562E93A}" type="presParOf" srcId="{5E21D583-F91A-4510-BE19-893952890543}" destId="{8FB0ACBF-CB3A-4933-A34F-CBA9C1E577F5}" srcOrd="0" destOrd="0" presId="urn:microsoft.com/office/officeart/2005/8/layout/architecture"/>
    <dgm:cxn modelId="{8F6F7B12-BBE5-44D3-86F8-92FE44112037}" type="presParOf" srcId="{5E21D583-F91A-4510-BE19-893952890543}" destId="{5BE16888-74DD-4FF2-8D06-7647EA292BDB}" srcOrd="1" destOrd="0" presId="urn:microsoft.com/office/officeart/2005/8/layout/architecture"/>
    <dgm:cxn modelId="{91F3CDA4-997B-4A4F-A348-91A066445440}" type="presParOf" srcId="{5E21D583-F91A-4510-BE19-893952890543}" destId="{3F146344-DC86-474A-AEF8-CBBF97C1919B}" srcOrd="2" destOrd="0" presId="urn:microsoft.com/office/officeart/2005/8/layout/architecture"/>
    <dgm:cxn modelId="{8A2F3CE2-904B-4733-A136-90074F84B692}" type="presParOf" srcId="{3F146344-DC86-474A-AEF8-CBBF97C1919B}" destId="{B2449365-B61B-4DEE-8CB9-A272CC49140E}" srcOrd="0" destOrd="0" presId="urn:microsoft.com/office/officeart/2005/8/layout/architecture"/>
    <dgm:cxn modelId="{BCBEA09D-76E9-44F9-A59B-1B320B4AD942}" type="presParOf" srcId="{B2449365-B61B-4DEE-8CB9-A272CC49140E}" destId="{AE42DCF9-A373-49B4-9459-216DF4A63D73}" srcOrd="0" destOrd="0" presId="urn:microsoft.com/office/officeart/2005/8/layout/architecture"/>
    <dgm:cxn modelId="{AA59960E-EAB4-42B9-8B9C-4A2885CD5E15}" type="presParOf" srcId="{B2449365-B61B-4DEE-8CB9-A272CC49140E}" destId="{E9F5D94D-985F-41E8-A603-25FBC80AFED5}" srcOrd="1" destOrd="0" presId="urn:microsoft.com/office/officeart/2005/8/layout/architecture"/>
    <dgm:cxn modelId="{8A0081A8-2CDC-4E78-B635-A7225FE01383}" type="presParOf" srcId="{B2449365-B61B-4DEE-8CB9-A272CC49140E}" destId="{52A8E2A3-E4E9-4C31-B127-217E4A42EAB0}" srcOrd="2" destOrd="0" presId="urn:microsoft.com/office/officeart/2005/8/layout/architecture"/>
    <dgm:cxn modelId="{538089BE-CCE8-45E3-962E-03C82F39E528}" type="presParOf" srcId="{52A8E2A3-E4E9-4C31-B127-217E4A42EAB0}" destId="{FA87C91A-AA00-41A0-87F8-A20BA5FDD8C2}" srcOrd="0" destOrd="0" presId="urn:microsoft.com/office/officeart/2005/8/layout/architecture"/>
    <dgm:cxn modelId="{1B413B5A-9952-42A0-886A-70E34539DF73}" type="presParOf" srcId="{FA87C91A-AA00-41A0-87F8-A20BA5FDD8C2}" destId="{E301F737-129C-4D6F-BCDA-C7E972413E18}" srcOrd="0" destOrd="0" presId="urn:microsoft.com/office/officeart/2005/8/layout/architecture"/>
    <dgm:cxn modelId="{8AE66ECE-C416-41A9-A54E-D582EDA1D362}" type="presParOf" srcId="{FA87C91A-AA00-41A0-87F8-A20BA5FDD8C2}" destId="{12E348E1-CDBD-4132-BED7-9CC6C6E3DB1E}" srcOrd="1" destOrd="0" presId="urn:microsoft.com/office/officeart/2005/8/layout/architecture"/>
    <dgm:cxn modelId="{A1D96A2F-BFF1-4339-A7D6-1348365839D6}" type="presParOf" srcId="{FA87C91A-AA00-41A0-87F8-A20BA5FDD8C2}" destId="{CEEF30AC-D13C-49F3-940A-998032E7F458}" srcOrd="2" destOrd="0" presId="urn:microsoft.com/office/officeart/2005/8/layout/architecture"/>
    <dgm:cxn modelId="{38CF03DC-9470-4A07-96BD-2401517091F0}" type="presParOf" srcId="{CEEF30AC-D13C-49F3-940A-998032E7F458}" destId="{0E6F69D2-D1F4-4E07-8923-209750CCE354}" srcOrd="0" destOrd="0" presId="urn:microsoft.com/office/officeart/2005/8/layout/architecture"/>
    <dgm:cxn modelId="{A97DBD11-4729-4CA8-827C-28590D1ADC5E}" type="presParOf" srcId="{0E6F69D2-D1F4-4E07-8923-209750CCE354}" destId="{A73DC820-5B35-454D-9680-88E6A9907DF8}" srcOrd="0" destOrd="0" presId="urn:microsoft.com/office/officeart/2005/8/layout/architecture"/>
    <dgm:cxn modelId="{C1F9667E-7951-4CC9-82F5-85A155D65B25}" type="presParOf" srcId="{0E6F69D2-D1F4-4E07-8923-209750CCE354}" destId="{D59F72F1-C668-4CA4-9F76-62DD95E52EF2}" srcOrd="1" destOrd="0" presId="urn:microsoft.com/office/officeart/2005/8/layout/architecture"/>
    <dgm:cxn modelId="{ED7AA7DC-A5B4-4DA3-B4E0-C3D2824D201F}" type="presParOf" srcId="{0E6F69D2-D1F4-4E07-8923-209750CCE354}" destId="{4DBCCB3D-9346-45E0-8E93-9A1DAB884987}" srcOrd="2" destOrd="0" presId="urn:microsoft.com/office/officeart/2005/8/layout/architecture"/>
    <dgm:cxn modelId="{D3DFDBF4-0350-46A9-9BED-DFF0EB8A5726}" type="presParOf" srcId="{4DBCCB3D-9346-45E0-8E93-9A1DAB884987}" destId="{1E219943-A042-457D-851E-F0F954970F6A}" srcOrd="0" destOrd="0" presId="urn:microsoft.com/office/officeart/2005/8/layout/architecture"/>
    <dgm:cxn modelId="{CB627569-1C75-41F6-8933-F3F383B18A19}" type="presParOf" srcId="{1E219943-A042-457D-851E-F0F954970F6A}" destId="{D754EE51-2484-46F9-99BB-7ECA77EA0CED}" srcOrd="0" destOrd="0" presId="urn:microsoft.com/office/officeart/2005/8/layout/architecture"/>
    <dgm:cxn modelId="{31D03EDD-98E0-4524-8988-ED0BECCFA18B}" type="presParOf" srcId="{1E219943-A042-457D-851E-F0F954970F6A}" destId="{7C3DA13D-F306-4FED-AB63-275639E7A470}" srcOrd="1" destOrd="0" presId="urn:microsoft.com/office/officeart/2005/8/layout/architecture"/>
  </dgm:cxnLst>
  <dgm:bg>
    <a:solidFill>
      <a:schemeClr val="accent1">
        <a:lumMod val="40000"/>
        <a:lumOff val="60000"/>
      </a:schemeClr>
    </a:solid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0ACBF-CB3A-4933-A34F-CBA9C1E577F5}">
      <dsp:nvSpPr>
        <dsp:cNvPr id="0" name=""/>
        <dsp:cNvSpPr/>
      </dsp:nvSpPr>
      <dsp:spPr>
        <a:xfrm>
          <a:off x="2076" y="3104339"/>
          <a:ext cx="4248024" cy="730467"/>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kumimoji="1" lang="en-US" altLang="zh-CN" sz="2900" kern="1200" dirty="0">
              <a:solidFill>
                <a:schemeClr val="tx1"/>
              </a:solidFill>
              <a:latin typeface="Arial" panose="020B0604020202020204" pitchFamily="34" charset="0"/>
              <a:cs typeface="Arial" panose="020B0604020202020204" pitchFamily="34" charset="0"/>
            </a:rPr>
            <a:t>Evaluation</a:t>
          </a:r>
          <a:endParaRPr lang="en-MY" sz="2900" kern="1200" dirty="0">
            <a:solidFill>
              <a:schemeClr val="tx1"/>
            </a:solidFill>
          </a:endParaRPr>
        </a:p>
      </dsp:txBody>
      <dsp:txXfrm>
        <a:off x="23471" y="3125734"/>
        <a:ext cx="4205234" cy="687677"/>
      </dsp:txXfrm>
    </dsp:sp>
    <dsp:sp modelId="{AE42DCF9-A373-49B4-9459-216DF4A63D73}">
      <dsp:nvSpPr>
        <dsp:cNvPr id="0" name=""/>
        <dsp:cNvSpPr/>
      </dsp:nvSpPr>
      <dsp:spPr>
        <a:xfrm>
          <a:off x="2076" y="2328525"/>
          <a:ext cx="4248024" cy="730467"/>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kumimoji="1" lang="en-US" altLang="zh-CN" sz="2900" kern="1200" dirty="0">
              <a:solidFill>
                <a:schemeClr val="tx1"/>
              </a:solidFill>
              <a:latin typeface="Arial" panose="020B0604020202020204" pitchFamily="34" charset="0"/>
              <a:cs typeface="Arial" panose="020B0604020202020204" pitchFamily="34" charset="0"/>
            </a:rPr>
            <a:t>Modelling</a:t>
          </a:r>
        </a:p>
      </dsp:txBody>
      <dsp:txXfrm>
        <a:off x="23471" y="2349920"/>
        <a:ext cx="4205234" cy="687677"/>
      </dsp:txXfrm>
    </dsp:sp>
    <dsp:sp modelId="{E301F737-129C-4D6F-BCDA-C7E972413E18}">
      <dsp:nvSpPr>
        <dsp:cNvPr id="0" name=""/>
        <dsp:cNvSpPr/>
      </dsp:nvSpPr>
      <dsp:spPr>
        <a:xfrm>
          <a:off x="2076" y="1552712"/>
          <a:ext cx="4248024" cy="730467"/>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kumimoji="1" lang="en-US" altLang="zh-CN" sz="2900" kern="1200" dirty="0">
              <a:solidFill>
                <a:schemeClr val="tx1"/>
              </a:solidFill>
              <a:latin typeface="Arial" panose="020B0604020202020204" pitchFamily="34" charset="0"/>
              <a:cs typeface="Arial" panose="020B0604020202020204" pitchFamily="34" charset="0"/>
            </a:rPr>
            <a:t>Data</a:t>
          </a:r>
          <a:r>
            <a:rPr kumimoji="1" lang="en-US" altLang="zh-CN" sz="2900" kern="1200" dirty="0">
              <a:latin typeface="Arial" panose="020B0604020202020204" pitchFamily="34" charset="0"/>
              <a:cs typeface="Arial" panose="020B0604020202020204" pitchFamily="34" charset="0"/>
            </a:rPr>
            <a:t> </a:t>
          </a:r>
          <a:r>
            <a:rPr kumimoji="1" lang="en-US" altLang="zh-CN" sz="2900" kern="1200" dirty="0">
              <a:solidFill>
                <a:schemeClr val="tx1"/>
              </a:solidFill>
              <a:latin typeface="Arial" panose="020B0604020202020204" pitchFamily="34" charset="0"/>
              <a:cs typeface="Arial" panose="020B0604020202020204" pitchFamily="34" charset="0"/>
            </a:rPr>
            <a:t>preparation</a:t>
          </a:r>
        </a:p>
      </dsp:txBody>
      <dsp:txXfrm>
        <a:off x="23471" y="1574107"/>
        <a:ext cx="4205234" cy="687677"/>
      </dsp:txXfrm>
    </dsp:sp>
    <dsp:sp modelId="{A73DC820-5B35-454D-9680-88E6A9907DF8}">
      <dsp:nvSpPr>
        <dsp:cNvPr id="0" name=""/>
        <dsp:cNvSpPr/>
      </dsp:nvSpPr>
      <dsp:spPr>
        <a:xfrm>
          <a:off x="2076" y="776899"/>
          <a:ext cx="4248024" cy="730467"/>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kumimoji="1" lang="en-US" altLang="zh-CN" sz="2900" kern="1200" dirty="0">
              <a:solidFill>
                <a:schemeClr val="tx1"/>
              </a:solidFill>
              <a:latin typeface="Arial" panose="020B0604020202020204" pitchFamily="34" charset="0"/>
              <a:cs typeface="Arial" panose="020B0604020202020204" pitchFamily="34" charset="0"/>
            </a:rPr>
            <a:t>Data</a:t>
          </a:r>
          <a:r>
            <a:rPr kumimoji="1" lang="en-US" altLang="zh-CN" sz="2900" kern="1200" dirty="0">
              <a:latin typeface="Arial" panose="020B0604020202020204" pitchFamily="34" charset="0"/>
              <a:cs typeface="Arial" panose="020B0604020202020204" pitchFamily="34" charset="0"/>
            </a:rPr>
            <a:t> </a:t>
          </a:r>
          <a:r>
            <a:rPr kumimoji="1" lang="en-US" altLang="zh-CN" sz="2900" kern="1200" dirty="0">
              <a:solidFill>
                <a:schemeClr val="tx1"/>
              </a:solidFill>
              <a:latin typeface="Arial" panose="020B0604020202020204" pitchFamily="34" charset="0"/>
              <a:cs typeface="Arial" panose="020B0604020202020204" pitchFamily="34" charset="0"/>
            </a:rPr>
            <a:t>understanding</a:t>
          </a:r>
        </a:p>
      </dsp:txBody>
      <dsp:txXfrm>
        <a:off x="23471" y="798294"/>
        <a:ext cx="4205234" cy="687677"/>
      </dsp:txXfrm>
    </dsp:sp>
    <dsp:sp modelId="{D754EE51-2484-46F9-99BB-7ECA77EA0CED}">
      <dsp:nvSpPr>
        <dsp:cNvPr id="0" name=""/>
        <dsp:cNvSpPr/>
      </dsp:nvSpPr>
      <dsp:spPr>
        <a:xfrm>
          <a:off x="2076" y="1085"/>
          <a:ext cx="4248024" cy="730467"/>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kumimoji="1" lang="en-US" altLang="zh-CN" sz="2900" kern="1200" dirty="0">
              <a:solidFill>
                <a:schemeClr val="tx1"/>
              </a:solidFill>
              <a:latin typeface="Arial" panose="020B0604020202020204" pitchFamily="34" charset="0"/>
              <a:cs typeface="Arial" panose="020B0604020202020204" pitchFamily="34" charset="0"/>
            </a:rPr>
            <a:t>Business</a:t>
          </a:r>
          <a:r>
            <a:rPr kumimoji="1" lang="en-US" altLang="zh-CN" sz="2900" kern="1200" dirty="0">
              <a:latin typeface="Arial" panose="020B0604020202020204" pitchFamily="34" charset="0"/>
              <a:cs typeface="Arial" panose="020B0604020202020204" pitchFamily="34" charset="0"/>
            </a:rPr>
            <a:t> </a:t>
          </a:r>
          <a:r>
            <a:rPr kumimoji="1" lang="en-US" altLang="zh-CN" sz="2900" kern="1200" dirty="0">
              <a:solidFill>
                <a:schemeClr val="tx1"/>
              </a:solidFill>
              <a:latin typeface="Arial" panose="020B0604020202020204" pitchFamily="34" charset="0"/>
              <a:cs typeface="Arial" panose="020B0604020202020204" pitchFamily="34" charset="0"/>
            </a:rPr>
            <a:t>understanding</a:t>
          </a:r>
        </a:p>
      </dsp:txBody>
      <dsp:txXfrm>
        <a:off x="23471" y="22480"/>
        <a:ext cx="4205234" cy="687677"/>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8A76A3-3217-5347-ACE6-28FC7EF9DD02}" type="datetimeFigureOut">
              <a:rPr kumimoji="1" lang="zh-CN" altLang="en-US" smtClean="0"/>
              <a:t>2020/3/12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72F85-C8BB-6F42-BC67-66C49B9F6D50}" type="slidenum">
              <a:rPr kumimoji="1" lang="zh-CN" altLang="en-US" smtClean="0"/>
              <a:t>‹#›</a:t>
            </a:fld>
            <a:endParaRPr kumimoji="1" lang="zh-CN" altLang="en-US"/>
          </a:p>
        </p:txBody>
      </p:sp>
    </p:spTree>
    <p:extLst>
      <p:ext uri="{BB962C8B-B14F-4D97-AF65-F5344CB8AC3E}">
        <p14:creationId xmlns:p14="http://schemas.microsoft.com/office/powerpoint/2010/main" val="766125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Iterative_method"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Smoothness" TargetMode="External"/><Relationship Id="rId5" Type="http://schemas.openxmlformats.org/officeDocument/2006/relationships/hyperlink" Target="https://en.wikipedia.org/wiki/Objective_function" TargetMode="External"/><Relationship Id="rId4" Type="http://schemas.openxmlformats.org/officeDocument/2006/relationships/hyperlink" Target="https://en.wikipedia.org/wiki/Mathematical_optimiza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Ensemble_learning" TargetMode="External"/><Relationship Id="rId7" Type="http://schemas.openxmlformats.org/officeDocument/2006/relationships/hyperlink" Target="https://en.wikipedia.org/wiki/Mode_(statistic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Decision_tree_learning" TargetMode="External"/><Relationship Id="rId5" Type="http://schemas.openxmlformats.org/officeDocument/2006/relationships/hyperlink" Target="https://en.wikipedia.org/wiki/Regression_analysis" TargetMode="External"/><Relationship Id="rId4" Type="http://schemas.openxmlformats.org/officeDocument/2006/relationships/hyperlink" Target="https://en.wikipedia.org/wiki/Statistical_classification"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noProof="0" dirty="0"/>
          </a:p>
        </p:txBody>
      </p:sp>
      <p:sp>
        <p:nvSpPr>
          <p:cNvPr id="4" name="Slide Number Placeholder 3"/>
          <p:cNvSpPr>
            <a:spLocks noGrp="1"/>
          </p:cNvSpPr>
          <p:nvPr>
            <p:ph type="sldNum" sz="quarter" idx="5"/>
          </p:nvPr>
        </p:nvSpPr>
        <p:spPr/>
        <p:txBody>
          <a:bodyPr/>
          <a:lstStyle/>
          <a:p>
            <a:fld id="{A9272F85-C8BB-6F42-BC67-66C49B9F6D50}" type="slidenum">
              <a:rPr kumimoji="1" lang="zh-CN" altLang="en-US" smtClean="0"/>
              <a:t>1</a:t>
            </a:fld>
            <a:endParaRPr kumimoji="1" lang="zh-CN" altLang="en-US"/>
          </a:p>
        </p:txBody>
      </p:sp>
    </p:spTree>
    <p:extLst>
      <p:ext uri="{BB962C8B-B14F-4D97-AF65-F5344CB8AC3E}">
        <p14:creationId xmlns:p14="http://schemas.microsoft.com/office/powerpoint/2010/main" val="2940017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remove all the URLs and the </a:t>
            </a:r>
            <a:r>
              <a:rPr lang="en-US" dirty="0" err="1"/>
              <a:t>stopwords</a:t>
            </a:r>
            <a:r>
              <a:rPr lang="en-US" dirty="0"/>
              <a:t> that exist in the tweet. </a:t>
            </a:r>
          </a:p>
          <a:p>
            <a:endParaRPr lang="en-US" dirty="0"/>
          </a:p>
          <a:p>
            <a:r>
              <a:rPr lang="en-US" dirty="0"/>
              <a:t>In a layman term, "stop words" usually refers to the most common words in a language such as a the, I, me, myself, etc. These kinds of words are a very common word that does not give any strong meaning for our case of detecting offensive language. There is a total of 179 </a:t>
            </a:r>
            <a:r>
              <a:rPr lang="en-US" dirty="0" err="1"/>
              <a:t>stopwords</a:t>
            </a:r>
            <a:r>
              <a:rPr lang="en-US" dirty="0"/>
              <a:t> in the stop words dictionary that we use.</a:t>
            </a:r>
            <a:endParaRPr lang="en-MY" dirty="0"/>
          </a:p>
        </p:txBody>
      </p:sp>
      <p:sp>
        <p:nvSpPr>
          <p:cNvPr id="4" name="Slide Number Placeholder 3"/>
          <p:cNvSpPr>
            <a:spLocks noGrp="1"/>
          </p:cNvSpPr>
          <p:nvPr>
            <p:ph type="sldNum" sz="quarter" idx="5"/>
          </p:nvPr>
        </p:nvSpPr>
        <p:spPr/>
        <p:txBody>
          <a:bodyPr/>
          <a:lstStyle/>
          <a:p>
            <a:fld id="{A9272F85-C8BB-6F42-BC67-66C49B9F6D50}" type="slidenum">
              <a:rPr kumimoji="1" lang="zh-CN" altLang="en-US" smtClean="0"/>
              <a:t>10</a:t>
            </a:fld>
            <a:endParaRPr kumimoji="1" lang="zh-CN" altLang="en-US"/>
          </a:p>
        </p:txBody>
      </p:sp>
    </p:spTree>
    <p:extLst>
      <p:ext uri="{BB962C8B-B14F-4D97-AF65-F5344CB8AC3E}">
        <p14:creationId xmlns:p14="http://schemas.microsoft.com/office/powerpoint/2010/main" val="2622184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touch before we start with the modeling part is vectorizing all those words in the datasets. This vector will then be used in the classifier algorithm to predict the offensiveness of a tweet.</a:t>
            </a:r>
            <a:endParaRPr lang="en-MY" dirty="0"/>
          </a:p>
        </p:txBody>
      </p:sp>
      <p:sp>
        <p:nvSpPr>
          <p:cNvPr id="4" name="Slide Number Placeholder 3"/>
          <p:cNvSpPr>
            <a:spLocks noGrp="1"/>
          </p:cNvSpPr>
          <p:nvPr>
            <p:ph type="sldNum" sz="quarter" idx="5"/>
          </p:nvPr>
        </p:nvSpPr>
        <p:spPr/>
        <p:txBody>
          <a:bodyPr/>
          <a:lstStyle/>
          <a:p>
            <a:fld id="{A9272F85-C8BB-6F42-BC67-66C49B9F6D50}" type="slidenum">
              <a:rPr kumimoji="1" lang="zh-CN" altLang="en-US" smtClean="0"/>
              <a:t>11</a:t>
            </a:fld>
            <a:endParaRPr kumimoji="1" lang="zh-CN" altLang="en-US"/>
          </a:p>
        </p:txBody>
      </p:sp>
    </p:spTree>
    <p:extLst>
      <p:ext uri="{BB962C8B-B14F-4D97-AF65-F5344CB8AC3E}">
        <p14:creationId xmlns:p14="http://schemas.microsoft.com/office/powerpoint/2010/main" val="3965576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a:solidFill>
                  <a:schemeClr val="tx1"/>
                </a:solidFill>
                <a:effectLst/>
                <a:latin typeface="+mn-lt"/>
                <a:ea typeface="+mn-ea"/>
                <a:cs typeface="+mn-cs"/>
              </a:rPr>
              <a:t>Now we move to the most exciting part of the project which is the modeling part.</a:t>
            </a:r>
          </a:p>
          <a:p>
            <a:r>
              <a:rPr lang="en-US" sz="1200" kern="1200" dirty="0">
                <a:solidFill>
                  <a:schemeClr val="tx1"/>
                </a:solidFill>
                <a:effectLst/>
                <a:latin typeface="+mn-lt"/>
                <a:ea typeface="+mn-ea"/>
                <a:cs typeface="+mn-cs"/>
              </a:rPr>
              <a:t>Starting with modeling for subtask, in general, we have used five types of modeling for these steps.</a:t>
            </a:r>
          </a:p>
          <a:p>
            <a:r>
              <a:rPr lang="en-US" sz="1200" kern="1200" dirty="0">
                <a:solidFill>
                  <a:schemeClr val="tx1"/>
                </a:solidFill>
                <a:effectLst/>
                <a:latin typeface="+mn-lt"/>
                <a:ea typeface="+mn-ea"/>
                <a:cs typeface="+mn-cs"/>
              </a:rPr>
              <a:t>All of the modeling tasks have been done by using python packages.</a:t>
            </a:r>
          </a:p>
          <a:p>
            <a:r>
              <a:rPr lang="en-US" sz="1200" kern="1200" dirty="0">
                <a:solidFill>
                  <a:schemeClr val="tx1"/>
                </a:solidFill>
                <a:effectLst/>
                <a:latin typeface="+mn-lt"/>
                <a:ea typeface="+mn-ea"/>
                <a:cs typeface="+mn-cs"/>
              </a:rPr>
              <a:t>This page shows two out of five classifiers that we use which is </a:t>
            </a:r>
            <a:r>
              <a:rPr lang="en-US" sz="1200" kern="1200" dirty="0" err="1">
                <a:solidFill>
                  <a:schemeClr val="tx1"/>
                </a:solidFill>
                <a:effectLst/>
                <a:latin typeface="+mn-lt"/>
                <a:ea typeface="+mn-ea"/>
                <a:cs typeface="+mn-cs"/>
              </a:rPr>
              <a:t>XGBoost</a:t>
            </a:r>
            <a:r>
              <a:rPr lang="en-US" sz="1200" kern="1200" dirty="0">
                <a:solidFill>
                  <a:schemeClr val="tx1"/>
                </a:solidFill>
                <a:effectLst/>
                <a:latin typeface="+mn-lt"/>
                <a:ea typeface="+mn-ea"/>
                <a:cs typeface="+mn-cs"/>
              </a:rPr>
              <a:t> and SGD which stands for Stochastics Gradient Descent.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XGBoost</a:t>
            </a:r>
            <a:r>
              <a:rPr lang="en-US" sz="1200" kern="1200" dirty="0">
                <a:solidFill>
                  <a:schemeClr val="tx1"/>
                </a:solidFill>
                <a:effectLst/>
                <a:latin typeface="+mn-lt"/>
                <a:ea typeface="+mn-ea"/>
                <a:cs typeface="+mn-cs"/>
              </a:rPr>
              <a:t> is an implementation of gradient boosted decision trees designed for speed and </a:t>
            </a:r>
            <a:r>
              <a:rPr lang="en-US" sz="1200" u="none" kern="1200" dirty="0">
                <a:solidFill>
                  <a:schemeClr val="tx1"/>
                </a:solidFill>
                <a:effectLst/>
                <a:latin typeface="+mn-lt"/>
                <a:ea typeface="+mn-ea"/>
                <a:cs typeface="+mn-cs"/>
              </a:rPr>
              <a:t>performance.</a:t>
            </a:r>
          </a:p>
          <a:p>
            <a:r>
              <a:rPr lang="en-US" sz="1200" u="none" kern="1200" dirty="0">
                <a:solidFill>
                  <a:schemeClr val="tx1"/>
                </a:solidFill>
                <a:effectLst/>
                <a:latin typeface="+mn-lt"/>
                <a:ea typeface="+mn-ea"/>
                <a:cs typeface="+mn-cs"/>
              </a:rPr>
              <a:t>*On the other hand, Stochastic gradient descent is an </a:t>
            </a:r>
            <a:r>
              <a:rPr lang="en-US" sz="1200" u="sng"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iterative method</a:t>
            </a:r>
            <a:r>
              <a:rPr lang="en-US" sz="1200" u="sng" kern="1200" dirty="0">
                <a:solidFill>
                  <a:schemeClr val="tx1"/>
                </a:solidFill>
                <a:effectLst/>
                <a:latin typeface="+mn-lt"/>
                <a:ea typeface="+mn-ea"/>
                <a:cs typeface="+mn-cs"/>
              </a:rPr>
              <a:t> </a:t>
            </a:r>
            <a:r>
              <a:rPr lang="en-US" sz="1200" u="none" kern="1200" dirty="0">
                <a:solidFill>
                  <a:schemeClr val="tx1"/>
                </a:solidFill>
                <a:effectLst/>
                <a:latin typeface="+mn-lt"/>
                <a:ea typeface="+mn-ea"/>
                <a:cs typeface="+mn-cs"/>
              </a:rPr>
              <a:t>for </a:t>
            </a:r>
            <a:r>
              <a:rPr lang="en-US" sz="1200" u="none"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optimizing</a:t>
            </a:r>
            <a:r>
              <a:rPr lang="en-US" sz="1200" u="none" kern="1200" dirty="0">
                <a:solidFill>
                  <a:schemeClr val="tx1"/>
                </a:solidFill>
                <a:effectLst/>
                <a:latin typeface="+mn-lt"/>
                <a:ea typeface="+mn-ea"/>
                <a:cs typeface="+mn-cs"/>
              </a:rPr>
              <a:t> an </a:t>
            </a:r>
            <a:r>
              <a:rPr lang="en-US" sz="1200" u="none" kern="1200" dirty="0">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objective function</a:t>
            </a:r>
            <a:r>
              <a:rPr lang="en-US" sz="1200" u="none" kern="1200" dirty="0">
                <a:solidFill>
                  <a:schemeClr val="tx1"/>
                </a:solidFill>
                <a:effectLst/>
                <a:latin typeface="+mn-lt"/>
                <a:ea typeface="+mn-ea"/>
                <a:cs typeface="+mn-cs"/>
              </a:rPr>
              <a:t> with suitable </a:t>
            </a:r>
            <a:r>
              <a:rPr lang="en-US" sz="1200" u="none" kern="1200" dirty="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smoothness</a:t>
            </a:r>
            <a:r>
              <a:rPr lang="en-US" sz="1200" u="none" kern="1200" dirty="0">
                <a:solidFill>
                  <a:schemeClr val="tx1"/>
                </a:solidFill>
                <a:effectLst/>
                <a:latin typeface="+mn-lt"/>
                <a:ea typeface="+mn-ea"/>
                <a:cs typeface="+mn-cs"/>
              </a:rPr>
              <a:t> properties.</a:t>
            </a:r>
          </a:p>
        </p:txBody>
      </p:sp>
      <p:sp>
        <p:nvSpPr>
          <p:cNvPr id="4" name="灯片编号占位符 3"/>
          <p:cNvSpPr>
            <a:spLocks noGrp="1"/>
          </p:cNvSpPr>
          <p:nvPr>
            <p:ph type="sldNum" sz="quarter" idx="5"/>
          </p:nvPr>
        </p:nvSpPr>
        <p:spPr/>
        <p:txBody>
          <a:bodyPr/>
          <a:lstStyle/>
          <a:p>
            <a:fld id="{A9272F85-C8BB-6F42-BC67-66C49B9F6D50}" type="slidenum">
              <a:rPr kumimoji="1" lang="zh-CN" altLang="en-US" smtClean="0"/>
              <a:t>12</a:t>
            </a:fld>
            <a:endParaRPr kumimoji="1" lang="zh-CN" altLang="en-US"/>
          </a:p>
        </p:txBody>
      </p:sp>
    </p:spTree>
    <p:extLst>
      <p:ext uri="{BB962C8B-B14F-4D97-AF65-F5344CB8AC3E}">
        <p14:creationId xmlns:p14="http://schemas.microsoft.com/office/powerpoint/2010/main" val="3606361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And after that, we reused all of the five classifiers for subtask B and the slide shows another two of the classifier which is Support Vector Machine and Naïve Bayes.</a:t>
            </a:r>
          </a:p>
          <a:p>
            <a:endParaRPr kumimoji="1" lang="en-US" altLang="zh-CN" dirty="0"/>
          </a:p>
          <a:p>
            <a:r>
              <a:rPr kumimoji="1" lang="en-US" altLang="zh-CN" dirty="0"/>
              <a:t>*The main idea of Support Vector Machine is the algorithm creates a line or a hyperplane which separates the data into classes.</a:t>
            </a:r>
          </a:p>
          <a:p>
            <a:r>
              <a:rPr kumimoji="1" lang="en-US" altLang="zh-CN" dirty="0"/>
              <a:t>*As for Naïve Bayes, it predicts membership probabilities for each class such as the probability that a given record or data point belongs to a particular class.</a:t>
            </a:r>
            <a:endParaRPr kumimoji="1" lang="zh-CN" altLang="en-US" dirty="0"/>
          </a:p>
        </p:txBody>
      </p:sp>
      <p:sp>
        <p:nvSpPr>
          <p:cNvPr id="4" name="灯片编号占位符 3"/>
          <p:cNvSpPr>
            <a:spLocks noGrp="1"/>
          </p:cNvSpPr>
          <p:nvPr>
            <p:ph type="sldNum" sz="quarter" idx="5"/>
          </p:nvPr>
        </p:nvSpPr>
        <p:spPr/>
        <p:txBody>
          <a:bodyPr/>
          <a:lstStyle/>
          <a:p>
            <a:fld id="{A9272F85-C8BB-6F42-BC67-66C49B9F6D50}" type="slidenum">
              <a:rPr kumimoji="1" lang="zh-CN" altLang="en-US" smtClean="0"/>
              <a:t>13</a:t>
            </a:fld>
            <a:endParaRPr kumimoji="1" lang="zh-CN" altLang="en-US"/>
          </a:p>
        </p:txBody>
      </p:sp>
    </p:spTree>
    <p:extLst>
      <p:ext uri="{BB962C8B-B14F-4D97-AF65-F5344CB8AC3E}">
        <p14:creationId xmlns:p14="http://schemas.microsoft.com/office/powerpoint/2010/main" val="136576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a:solidFill>
                  <a:schemeClr val="tx1"/>
                </a:solidFill>
                <a:effectLst/>
                <a:latin typeface="+mn-lt"/>
                <a:ea typeface="+mn-ea"/>
                <a:cs typeface="+mn-cs"/>
              </a:rPr>
              <a:t>The same goes for subtask C, we run the same five classifiers for this task. </a:t>
            </a:r>
          </a:p>
          <a:p>
            <a:r>
              <a:rPr lang="en-US" sz="1200" kern="1200" dirty="0">
                <a:solidFill>
                  <a:schemeClr val="tx1"/>
                </a:solidFill>
                <a:effectLst/>
                <a:latin typeface="+mn-lt"/>
                <a:ea typeface="+mn-ea"/>
                <a:cs typeface="+mn-cs"/>
              </a:rPr>
              <a:t>The last one out of five classifiers that have not mentioned is Random Forest.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*Random forest is an </a:t>
            </a:r>
            <a:r>
              <a:rPr lang="en-US" sz="1200" kern="1200" dirty="0">
                <a:solidFill>
                  <a:schemeClr val="tx1"/>
                </a:solidFill>
                <a:effectLst/>
                <a:latin typeface="+mn-lt"/>
                <a:ea typeface="+mn-ea"/>
                <a:cs typeface="+mn-cs"/>
                <a:hlinkClick r:id="rId3"/>
              </a:rPr>
              <a:t>ensemble learning</a:t>
            </a:r>
            <a:r>
              <a:rPr lang="en-US" sz="1200" kern="1200" dirty="0">
                <a:solidFill>
                  <a:schemeClr val="tx1"/>
                </a:solidFill>
                <a:effectLst/>
                <a:latin typeface="+mn-lt"/>
                <a:ea typeface="+mn-ea"/>
                <a:cs typeface="+mn-cs"/>
              </a:rPr>
              <a:t> method for </a:t>
            </a:r>
            <a:r>
              <a:rPr lang="en-US" sz="1200" kern="1200" dirty="0">
                <a:solidFill>
                  <a:schemeClr val="tx1"/>
                </a:solidFill>
                <a:effectLst/>
                <a:latin typeface="+mn-lt"/>
                <a:ea typeface="+mn-ea"/>
                <a:cs typeface="+mn-cs"/>
                <a:hlinkClick r:id="rId4"/>
              </a:rPr>
              <a:t>classification</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hlinkClick r:id="rId5"/>
              </a:rPr>
              <a:t>regression</a:t>
            </a:r>
            <a:r>
              <a:rPr lang="en-US" sz="1200" kern="1200" dirty="0">
                <a:solidFill>
                  <a:schemeClr val="tx1"/>
                </a:solidFill>
                <a:effectLst/>
                <a:latin typeface="+mn-lt"/>
                <a:ea typeface="+mn-ea"/>
                <a:cs typeface="+mn-cs"/>
              </a:rPr>
              <a:t> and other tasks that operate by constructing a multitude of </a:t>
            </a:r>
            <a:r>
              <a:rPr lang="en-US" sz="1200" kern="1200" dirty="0">
                <a:solidFill>
                  <a:schemeClr val="tx1"/>
                </a:solidFill>
                <a:effectLst/>
                <a:latin typeface="+mn-lt"/>
                <a:ea typeface="+mn-ea"/>
                <a:cs typeface="+mn-cs"/>
                <a:hlinkClick r:id="rId6"/>
              </a:rPr>
              <a:t>decision trees</a:t>
            </a:r>
            <a:r>
              <a:rPr lang="en-US" sz="1200" kern="1200" dirty="0">
                <a:solidFill>
                  <a:schemeClr val="tx1"/>
                </a:solidFill>
                <a:effectLst/>
                <a:latin typeface="+mn-lt"/>
                <a:ea typeface="+mn-ea"/>
                <a:cs typeface="+mn-cs"/>
              </a:rPr>
              <a:t> at training time and outputting the class that is the </a:t>
            </a:r>
            <a:r>
              <a:rPr lang="en-US" sz="1200" kern="1200" dirty="0">
                <a:solidFill>
                  <a:schemeClr val="tx1"/>
                </a:solidFill>
                <a:effectLst/>
                <a:latin typeface="+mn-lt"/>
                <a:ea typeface="+mn-ea"/>
                <a:cs typeface="+mn-cs"/>
                <a:hlinkClick r:id="rId7"/>
              </a:rPr>
              <a:t>mode</a:t>
            </a:r>
            <a:r>
              <a:rPr lang="en-US" sz="1200" kern="1200" dirty="0">
                <a:solidFill>
                  <a:schemeClr val="tx1"/>
                </a:solidFill>
                <a:effectLst/>
                <a:latin typeface="+mn-lt"/>
                <a:ea typeface="+mn-ea"/>
                <a:cs typeface="+mn-cs"/>
              </a:rPr>
              <a:t> of the classes (classification) or mean prediction (regression) of the individual trees.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suggest that you can do further reading on all of the five classifiers that we use for better understanding of the context of how the algorithm for the respective classifiers working.</a:t>
            </a:r>
          </a:p>
        </p:txBody>
      </p:sp>
      <p:sp>
        <p:nvSpPr>
          <p:cNvPr id="4" name="灯片编号占位符 3"/>
          <p:cNvSpPr>
            <a:spLocks noGrp="1"/>
          </p:cNvSpPr>
          <p:nvPr>
            <p:ph type="sldNum" sz="quarter" idx="5"/>
          </p:nvPr>
        </p:nvSpPr>
        <p:spPr/>
        <p:txBody>
          <a:bodyPr/>
          <a:lstStyle/>
          <a:p>
            <a:fld id="{A9272F85-C8BB-6F42-BC67-66C49B9F6D50}" type="slidenum">
              <a:rPr kumimoji="1" lang="zh-CN" altLang="en-US" smtClean="0"/>
              <a:t>14</a:t>
            </a:fld>
            <a:endParaRPr kumimoji="1" lang="zh-CN" altLang="en-US"/>
          </a:p>
        </p:txBody>
      </p:sp>
    </p:spTree>
    <p:extLst>
      <p:ext uri="{BB962C8B-B14F-4D97-AF65-F5344CB8AC3E}">
        <p14:creationId xmlns:p14="http://schemas.microsoft.com/office/powerpoint/2010/main" val="2978001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the evaluation part.</a:t>
            </a:r>
          </a:p>
          <a:p>
            <a:r>
              <a:rPr lang="en-US" dirty="0"/>
              <a:t>All of the results from the classifier that we tested on the training data set are summarized here. </a:t>
            </a:r>
          </a:p>
          <a:p>
            <a:r>
              <a:rPr lang="en-US" dirty="0"/>
              <a:t>As you can see, for the first modeling for subtask a, the best classifier for this is </a:t>
            </a:r>
            <a:r>
              <a:rPr lang="en-US" dirty="0" err="1"/>
              <a:t>Xgboost</a:t>
            </a:r>
            <a:r>
              <a:rPr lang="en-US" dirty="0"/>
              <a:t>. This classifier gives 81% level of accuracy which we can consider as a good result.</a:t>
            </a:r>
          </a:p>
          <a:p>
            <a:r>
              <a:rPr lang="en-US" dirty="0"/>
              <a:t>Moving to the result for subtask b, the highest percentage score is from Support Vector Machine which gives 90% level of accuracy. This a very good result but we might need to check for overfitting just to make sure that the result is reliable.</a:t>
            </a:r>
          </a:p>
          <a:p>
            <a:r>
              <a:rPr lang="en-US" dirty="0"/>
              <a:t>The last one is the result for subtask c, which the best classifier is the same as subtask a, </a:t>
            </a:r>
            <a:r>
              <a:rPr lang="en-US" dirty="0" err="1"/>
              <a:t>XGBoost</a:t>
            </a:r>
            <a:r>
              <a:rPr lang="en-US" dirty="0"/>
              <a:t>. The percentage result for this are 66%.</a:t>
            </a:r>
          </a:p>
          <a:p>
            <a:endParaRPr lang="en-US" dirty="0"/>
          </a:p>
          <a:p>
            <a:r>
              <a:rPr lang="en-US" dirty="0"/>
              <a:t>For the subtask c, we notice that most of the 34% of misclassification are comes from the data that label as GRP, offense target is a group. It wrongly predict to IND which mean the offense target is an individual. We assume that this is because the learning of the offense target as a group is a bit more complicated thing to do. However, to justify our assumption a further enhance analysis need to be done.</a:t>
            </a:r>
            <a:endParaRPr lang="en-MY" dirty="0"/>
          </a:p>
        </p:txBody>
      </p:sp>
      <p:sp>
        <p:nvSpPr>
          <p:cNvPr id="4" name="Slide Number Placeholder 3"/>
          <p:cNvSpPr>
            <a:spLocks noGrp="1"/>
          </p:cNvSpPr>
          <p:nvPr>
            <p:ph type="sldNum" sz="quarter" idx="5"/>
          </p:nvPr>
        </p:nvSpPr>
        <p:spPr/>
        <p:txBody>
          <a:bodyPr/>
          <a:lstStyle/>
          <a:p>
            <a:fld id="{A9272F85-C8BB-6F42-BC67-66C49B9F6D50}" type="slidenum">
              <a:rPr kumimoji="1" lang="zh-CN" altLang="en-US" smtClean="0"/>
              <a:t>15</a:t>
            </a:fld>
            <a:endParaRPr kumimoji="1" lang="zh-CN" altLang="en-US"/>
          </a:p>
        </p:txBody>
      </p:sp>
    </p:spTree>
    <p:extLst>
      <p:ext uri="{BB962C8B-B14F-4D97-AF65-F5344CB8AC3E}">
        <p14:creationId xmlns:p14="http://schemas.microsoft.com/office/powerpoint/2010/main" val="4273912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steps done in this process followed the framework of the Cross-Industry Standard Process for Data Mining (CRISP-DM). CRISP-DM is a result of an effort funded by the European Community to develop a standard framework for data mining and text mining tasks.</a:t>
            </a:r>
          </a:p>
          <a:p>
            <a:endParaRPr lang="en-US" dirty="0"/>
          </a:p>
          <a:p>
            <a:r>
              <a:rPr lang="en-US" dirty="0"/>
              <a:t>However, we only took the first five steps of the framework for this project. </a:t>
            </a:r>
          </a:p>
          <a:p>
            <a:r>
              <a:rPr lang="en-US" dirty="0"/>
              <a:t>Which is the business understanding, data understanding, data preparation, modelling and lastly evaluation.</a:t>
            </a:r>
          </a:p>
          <a:p>
            <a:endParaRPr lang="en-US" dirty="0"/>
          </a:p>
          <a:p>
            <a:endParaRPr lang="en-US" dirty="0"/>
          </a:p>
          <a:p>
            <a:r>
              <a:rPr lang="en-US" dirty="0"/>
              <a:t>*In general, there are five main steps in this framework. </a:t>
            </a:r>
          </a:p>
          <a:p>
            <a:r>
              <a:rPr lang="en-US" dirty="0"/>
              <a:t>*Starting with understanding the project objective and requirements for the business and the business problem that we would like to solve.</a:t>
            </a:r>
          </a:p>
          <a:p>
            <a:r>
              <a:rPr lang="en-US" dirty="0"/>
              <a:t>*Next, It times to start to get familiar and understand the data available and how do we use it to solve the identified business problem.</a:t>
            </a:r>
          </a:p>
          <a:p>
            <a:r>
              <a:rPr lang="en-US" dirty="0"/>
              <a:t>*Then, we will start to prepare the data for further analysis.</a:t>
            </a:r>
          </a:p>
          <a:p>
            <a:r>
              <a:rPr lang="en-US" dirty="0"/>
              <a:t>*When the data is ready and properly cleaned we will begin the modeling part.</a:t>
            </a:r>
          </a:p>
          <a:p>
            <a:r>
              <a:rPr lang="en-US" dirty="0"/>
              <a:t>*Lastly, when the modeling part is done, we will evaluate which model is the most suitable and gives the best results to achieve the desired objective.</a:t>
            </a:r>
          </a:p>
          <a:p>
            <a:endParaRPr lang="en-US" dirty="0"/>
          </a:p>
          <a:p>
            <a:r>
              <a:rPr lang="en-US" dirty="0"/>
              <a:t>*If you notice there is another one last step in the framework of crisp-dm which is deployment. </a:t>
            </a:r>
          </a:p>
          <a:p>
            <a:r>
              <a:rPr lang="en-US" dirty="0"/>
              <a:t>*However, as for this project, we will go from the very first step of the framework which is business understanding up until the evaluation stage only.</a:t>
            </a:r>
            <a:endParaRPr lang="en-MY" dirty="0"/>
          </a:p>
        </p:txBody>
      </p:sp>
      <p:sp>
        <p:nvSpPr>
          <p:cNvPr id="4" name="Slide Number Placeholder 3"/>
          <p:cNvSpPr>
            <a:spLocks noGrp="1"/>
          </p:cNvSpPr>
          <p:nvPr>
            <p:ph type="sldNum" sz="quarter" idx="5"/>
          </p:nvPr>
        </p:nvSpPr>
        <p:spPr/>
        <p:txBody>
          <a:bodyPr/>
          <a:lstStyle/>
          <a:p>
            <a:fld id="{A9272F85-C8BB-6F42-BC67-66C49B9F6D50}" type="slidenum">
              <a:rPr kumimoji="1" lang="zh-CN" altLang="en-US" smtClean="0"/>
              <a:t>2</a:t>
            </a:fld>
            <a:endParaRPr kumimoji="1" lang="zh-CN" altLang="en-US"/>
          </a:p>
        </p:txBody>
      </p:sp>
    </p:spTree>
    <p:extLst>
      <p:ext uri="{BB962C8B-B14F-4D97-AF65-F5344CB8AC3E}">
        <p14:creationId xmlns:p14="http://schemas.microsoft.com/office/powerpoint/2010/main" val="2268183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of this task is to identify and categorize offensive languages in social media to reduce the appearance of offensive text.</a:t>
            </a:r>
          </a:p>
          <a:p>
            <a:endParaRPr lang="en-US" dirty="0"/>
          </a:p>
          <a:p>
            <a:r>
              <a:rPr lang="en-US" dirty="0"/>
              <a:t>Nowadays, the use of offensive languages is pervasive all over the net, especially in social media. Individuals frequently take advantage of the perceived anonymity of computer-mediated communication to wrote or post anything they want including offensive things.</a:t>
            </a:r>
          </a:p>
          <a:p>
            <a:r>
              <a:rPr lang="en-US" dirty="0"/>
              <a:t>Hence, come to this realization we would like to identify offensive sentences and words and classify them into different categories.</a:t>
            </a:r>
          </a:p>
        </p:txBody>
      </p:sp>
      <p:sp>
        <p:nvSpPr>
          <p:cNvPr id="4" name="Slide Number Placeholder 3"/>
          <p:cNvSpPr>
            <a:spLocks noGrp="1"/>
          </p:cNvSpPr>
          <p:nvPr>
            <p:ph type="sldNum" sz="quarter" idx="5"/>
          </p:nvPr>
        </p:nvSpPr>
        <p:spPr/>
        <p:txBody>
          <a:bodyPr/>
          <a:lstStyle/>
          <a:p>
            <a:fld id="{A9272F85-C8BB-6F42-BC67-66C49B9F6D50}" type="slidenum">
              <a:rPr kumimoji="1" lang="zh-CN" altLang="en-US" smtClean="0"/>
              <a:t>3</a:t>
            </a:fld>
            <a:endParaRPr kumimoji="1" lang="zh-CN" altLang="en-US"/>
          </a:p>
        </p:txBody>
      </p:sp>
    </p:spTree>
    <p:extLst>
      <p:ext uri="{BB962C8B-B14F-4D97-AF65-F5344CB8AC3E}">
        <p14:creationId xmlns:p14="http://schemas.microsoft.com/office/powerpoint/2010/main" val="18189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am going to talk about the dataset of this project. </a:t>
            </a:r>
          </a:p>
          <a:p>
            <a:r>
              <a:rPr lang="en-US" dirty="0"/>
              <a:t>The original datasets come with five attributes that you can refer to from the first box above. </a:t>
            </a:r>
          </a:p>
          <a:p>
            <a:r>
              <a:rPr lang="en-US" dirty="0"/>
              <a:t>The first attribute or column is an id column which represent unique number for each tweets.</a:t>
            </a:r>
          </a:p>
          <a:p>
            <a:r>
              <a:rPr lang="en-US" dirty="0"/>
              <a:t>The next column is  a </a:t>
            </a:r>
            <a:r>
              <a:rPr lang="en-US" dirty="0" err="1"/>
              <a:t>colum</a:t>
            </a:r>
            <a:r>
              <a:rPr lang="en-US" dirty="0"/>
              <a:t> called tweet which represent the data of the real tweet that wrote by the users.</a:t>
            </a:r>
          </a:p>
          <a:p>
            <a:endParaRPr lang="en-US" dirty="0"/>
          </a:p>
          <a:p>
            <a:r>
              <a:rPr lang="en-US" dirty="0"/>
              <a:t>The third, forth and fifth column are called </a:t>
            </a:r>
            <a:r>
              <a:rPr lang="en-US" dirty="0" err="1"/>
              <a:t>subtask_a</a:t>
            </a:r>
            <a:r>
              <a:rPr lang="en-US" dirty="0"/>
              <a:t>, </a:t>
            </a:r>
            <a:r>
              <a:rPr lang="en-US" dirty="0" err="1"/>
              <a:t>subtask_b</a:t>
            </a:r>
            <a:r>
              <a:rPr lang="en-US" dirty="0"/>
              <a:t>, and </a:t>
            </a:r>
            <a:r>
              <a:rPr lang="en-US" dirty="0" err="1"/>
              <a:t>subtask_respectively</a:t>
            </a:r>
            <a:r>
              <a:rPr lang="en-US" dirty="0"/>
              <a:t>. These three column are target variables that contains nominal categories of data. </a:t>
            </a:r>
          </a:p>
          <a:p>
            <a:endParaRPr lang="en-US" dirty="0"/>
          </a:p>
          <a:p>
            <a:r>
              <a:rPr lang="en-US" dirty="0"/>
              <a:t>Subtask a is the column for offensive language identification, subtask b is the column that gives information about an automatic categorization of offense types and subtask c is for the offense target identification.</a:t>
            </a:r>
          </a:p>
          <a:p>
            <a:endParaRPr lang="en-US" dirty="0"/>
          </a:p>
          <a:p>
            <a:r>
              <a:rPr lang="en-US" dirty="0"/>
              <a:t>We will go further down about these three target variable in the next two pages.</a:t>
            </a:r>
          </a:p>
          <a:p>
            <a:endParaRPr lang="en-US" dirty="0"/>
          </a:p>
          <a:p>
            <a:endParaRPr lang="en-US" dirty="0"/>
          </a:p>
        </p:txBody>
      </p:sp>
      <p:sp>
        <p:nvSpPr>
          <p:cNvPr id="4" name="Slide Number Placeholder 3"/>
          <p:cNvSpPr>
            <a:spLocks noGrp="1"/>
          </p:cNvSpPr>
          <p:nvPr>
            <p:ph type="sldNum" sz="quarter" idx="5"/>
          </p:nvPr>
        </p:nvSpPr>
        <p:spPr/>
        <p:txBody>
          <a:bodyPr/>
          <a:lstStyle/>
          <a:p>
            <a:fld id="{A9272F85-C8BB-6F42-BC67-66C49B9F6D50}" type="slidenum">
              <a:rPr kumimoji="1" lang="zh-CN" altLang="en-US" smtClean="0"/>
              <a:t>4</a:t>
            </a:fld>
            <a:endParaRPr kumimoji="1" lang="zh-CN" altLang="en-US"/>
          </a:p>
        </p:txBody>
      </p:sp>
    </p:spTree>
    <p:extLst>
      <p:ext uri="{BB962C8B-B14F-4D97-AF65-F5344CB8AC3E}">
        <p14:creationId xmlns:p14="http://schemas.microsoft.com/office/powerpoint/2010/main" val="2187211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dirty="0">
                <a:latin typeface="Arial" panose="020B0604020202020204" pitchFamily="34" charset="0"/>
                <a:cs typeface="Arial" panose="020B0604020202020204" pitchFamily="34" charset="0"/>
              </a:rPr>
              <a:t>Please click the button 2 to play the second audio after the first audio is finished automatically!!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800" b="1" dirty="0">
              <a:latin typeface="Times New Roman" panose="02020603050405020304" pitchFamily="18" charset="0"/>
              <a:cs typeface="Times New Roman" panose="02020603050405020304" pitchFamily="18" charset="0"/>
            </a:endParaRPr>
          </a:p>
          <a:p>
            <a:r>
              <a:rPr lang="en-US" dirty="0"/>
              <a:t>In this page, I will elaborate more on the three target variables from the datasets.</a:t>
            </a:r>
          </a:p>
          <a:p>
            <a:r>
              <a:rPr lang="en-US" dirty="0"/>
              <a:t>The first one is a variable named subtask a. This variable contains nominal data which represent by three input categories which are OFF that stands for an offensive tweet, NOT which stands for a not offensive tweet and lastly null which means there is no data for that tweet whether it is offensive or not.</a:t>
            </a:r>
          </a:p>
          <a:p>
            <a:r>
              <a:rPr lang="en-US" dirty="0"/>
              <a:t>Secondly, the variable named subtask b. Just like subtasks a this variable also contains nominal data and represent by three input categories. One of them is UNT which represents that the offensive tweet contains non-targeted profanity and swearing, other than that is TIN which represents that the offensive tweet contains insult or a threat to a targeted individual or group. </a:t>
            </a:r>
          </a:p>
          <a:p>
            <a:r>
              <a:rPr lang="en-US" dirty="0"/>
              <a:t>The third one is a variable called subtask c which categorized whether the offense target is for individual, group or other target types. </a:t>
            </a:r>
            <a:endParaRPr lang="en-MY" dirty="0"/>
          </a:p>
          <a:p>
            <a:endParaRPr lang="en-MY" dirty="0"/>
          </a:p>
        </p:txBody>
      </p:sp>
      <p:sp>
        <p:nvSpPr>
          <p:cNvPr id="4" name="Slide Number Placeholder 3"/>
          <p:cNvSpPr>
            <a:spLocks noGrp="1"/>
          </p:cNvSpPr>
          <p:nvPr>
            <p:ph type="sldNum" sz="quarter" idx="5"/>
          </p:nvPr>
        </p:nvSpPr>
        <p:spPr/>
        <p:txBody>
          <a:bodyPr/>
          <a:lstStyle/>
          <a:p>
            <a:fld id="{A9272F85-C8BB-6F42-BC67-66C49B9F6D50}" type="slidenum">
              <a:rPr kumimoji="1" lang="zh-CN" altLang="en-US" smtClean="0"/>
              <a:t>5</a:t>
            </a:fld>
            <a:endParaRPr kumimoji="1" lang="zh-CN" altLang="en-US"/>
          </a:p>
        </p:txBody>
      </p:sp>
    </p:spTree>
    <p:extLst>
      <p:ext uri="{BB962C8B-B14F-4D97-AF65-F5344CB8AC3E}">
        <p14:creationId xmlns:p14="http://schemas.microsoft.com/office/powerpoint/2010/main" val="46028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am going to explain about the data quality of the original dataset.</a:t>
            </a:r>
          </a:p>
          <a:p>
            <a:r>
              <a:rPr lang="en-US" dirty="0"/>
              <a:t>The top box is the original data that we get, and below is the kind of dataset that we plan to have for further analysis.</a:t>
            </a:r>
          </a:p>
          <a:p>
            <a:r>
              <a:rPr lang="en-US" dirty="0"/>
              <a:t>As you can see from the original datasets, it contains quite a lot of noises that we do not want such as emojis, hashtag, and a few words with aliases. We plan to come out with the dataset as the below box, which definitely will be better for further analysis. </a:t>
            </a:r>
          </a:p>
          <a:p>
            <a:r>
              <a:rPr lang="en-US" dirty="0"/>
              <a:t>However,  a lot of effort needs to be done beforehand.</a:t>
            </a:r>
          </a:p>
        </p:txBody>
      </p:sp>
      <p:sp>
        <p:nvSpPr>
          <p:cNvPr id="4" name="Slide Number Placeholder 3"/>
          <p:cNvSpPr>
            <a:spLocks noGrp="1"/>
          </p:cNvSpPr>
          <p:nvPr>
            <p:ph type="sldNum" sz="quarter" idx="5"/>
          </p:nvPr>
        </p:nvSpPr>
        <p:spPr/>
        <p:txBody>
          <a:bodyPr/>
          <a:lstStyle/>
          <a:p>
            <a:fld id="{A9272F85-C8BB-6F42-BC67-66C49B9F6D50}" type="slidenum">
              <a:rPr kumimoji="1" lang="zh-CN" altLang="en-US" smtClean="0"/>
              <a:t>6</a:t>
            </a:fld>
            <a:endParaRPr kumimoji="1" lang="zh-CN" altLang="en-US"/>
          </a:p>
        </p:txBody>
      </p:sp>
    </p:spTree>
    <p:extLst>
      <p:ext uri="{BB962C8B-B14F-4D97-AF65-F5344CB8AC3E}">
        <p14:creationId xmlns:p14="http://schemas.microsoft.com/office/powerpoint/2010/main" val="1597807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Next, we move to the data preparation process, *which I just mentioned that this is where a lot of effort required. </a:t>
            </a:r>
          </a:p>
          <a:p>
            <a:r>
              <a:rPr kumimoji="1" lang="en-US" altLang="zh-CN" dirty="0"/>
              <a:t>The main mining tool that we use is python programming which we found as the most convenient tool to use *which provides a lot of free source packages and dictionaries.</a:t>
            </a:r>
          </a:p>
          <a:p>
            <a:r>
              <a:rPr kumimoji="1" lang="en-US" altLang="zh-CN" dirty="0"/>
              <a:t>*The screenshot shown how is the original data look like on </a:t>
            </a:r>
            <a:r>
              <a:rPr kumimoji="1" lang="en-US" altLang="zh-CN" dirty="0" err="1"/>
              <a:t>jupyter</a:t>
            </a:r>
            <a:r>
              <a:rPr kumimoji="1" lang="en-US" altLang="zh-CN" dirty="0"/>
              <a:t> notebook interface.</a:t>
            </a:r>
            <a:endParaRPr kumimoji="1" lang="zh-CN" altLang="en-US" dirty="0"/>
          </a:p>
        </p:txBody>
      </p:sp>
      <p:sp>
        <p:nvSpPr>
          <p:cNvPr id="4" name="灯片编号占位符 3"/>
          <p:cNvSpPr>
            <a:spLocks noGrp="1"/>
          </p:cNvSpPr>
          <p:nvPr>
            <p:ph type="sldNum" sz="quarter" idx="5"/>
          </p:nvPr>
        </p:nvSpPr>
        <p:spPr/>
        <p:txBody>
          <a:bodyPr/>
          <a:lstStyle/>
          <a:p>
            <a:fld id="{A9272F85-C8BB-6F42-BC67-66C49B9F6D50}" type="slidenum">
              <a:rPr kumimoji="1" lang="zh-CN" altLang="en-US" smtClean="0"/>
              <a:t>7</a:t>
            </a:fld>
            <a:endParaRPr kumimoji="1" lang="zh-CN" altLang="en-US"/>
          </a:p>
        </p:txBody>
      </p:sp>
    </p:spTree>
    <p:extLst>
      <p:ext uri="{BB962C8B-B14F-4D97-AF65-F5344CB8AC3E}">
        <p14:creationId xmlns:p14="http://schemas.microsoft.com/office/powerpoint/2010/main" val="4199058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we do is run a code to removes all the emojis in the tweet by using a function that we created called </a:t>
            </a:r>
            <a:r>
              <a:rPr lang="en-US" dirty="0" err="1"/>
              <a:t>Demoji</a:t>
            </a:r>
            <a:r>
              <a:rPr lang="en-US" dirty="0"/>
              <a:t>().</a:t>
            </a:r>
            <a:endParaRPr lang="en-MY" dirty="0"/>
          </a:p>
        </p:txBody>
      </p:sp>
      <p:sp>
        <p:nvSpPr>
          <p:cNvPr id="4" name="Slide Number Placeholder 3"/>
          <p:cNvSpPr>
            <a:spLocks noGrp="1"/>
          </p:cNvSpPr>
          <p:nvPr>
            <p:ph type="sldNum" sz="quarter" idx="5"/>
          </p:nvPr>
        </p:nvSpPr>
        <p:spPr/>
        <p:txBody>
          <a:bodyPr/>
          <a:lstStyle/>
          <a:p>
            <a:fld id="{A9272F85-C8BB-6F42-BC67-66C49B9F6D50}" type="slidenum">
              <a:rPr kumimoji="1" lang="zh-CN" altLang="en-US" smtClean="0"/>
              <a:t>8</a:t>
            </a:fld>
            <a:endParaRPr kumimoji="1" lang="zh-CN" altLang="en-US"/>
          </a:p>
        </p:txBody>
      </p:sp>
    </p:spTree>
    <p:extLst>
      <p:ext uri="{BB962C8B-B14F-4D97-AF65-F5344CB8AC3E}">
        <p14:creationId xmlns:p14="http://schemas.microsoft.com/office/powerpoint/2010/main" val="629060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steps then continued by deleting user words with an alias on the initial. After doing that, we convert all of the letters into lowercase.</a:t>
            </a:r>
            <a:endParaRPr lang="en-MY" dirty="0"/>
          </a:p>
        </p:txBody>
      </p:sp>
      <p:sp>
        <p:nvSpPr>
          <p:cNvPr id="4" name="Slide Number Placeholder 3"/>
          <p:cNvSpPr>
            <a:spLocks noGrp="1"/>
          </p:cNvSpPr>
          <p:nvPr>
            <p:ph type="sldNum" sz="quarter" idx="5"/>
          </p:nvPr>
        </p:nvSpPr>
        <p:spPr/>
        <p:txBody>
          <a:bodyPr/>
          <a:lstStyle/>
          <a:p>
            <a:fld id="{A9272F85-C8BB-6F42-BC67-66C49B9F6D50}" type="slidenum">
              <a:rPr kumimoji="1" lang="zh-CN" altLang="en-US" smtClean="0"/>
              <a:t>9</a:t>
            </a:fld>
            <a:endParaRPr kumimoji="1" lang="zh-CN" altLang="en-US"/>
          </a:p>
        </p:txBody>
      </p:sp>
    </p:spTree>
    <p:extLst>
      <p:ext uri="{BB962C8B-B14F-4D97-AF65-F5344CB8AC3E}">
        <p14:creationId xmlns:p14="http://schemas.microsoft.com/office/powerpoint/2010/main" val="3720951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61760D-68C5-0244-A377-F83361AB9540}"/>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3F3E9387-9FD8-544A-A489-526F47792D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9BC6C220-8E20-214A-ACCE-DBFF8B0128AD}"/>
              </a:ext>
            </a:extLst>
          </p:cNvPr>
          <p:cNvSpPr>
            <a:spLocks noGrp="1"/>
          </p:cNvSpPr>
          <p:nvPr>
            <p:ph type="dt" sz="half" idx="10"/>
          </p:nvPr>
        </p:nvSpPr>
        <p:spPr/>
        <p:txBody>
          <a:bodyPr/>
          <a:lstStyle/>
          <a:p>
            <a:fld id="{C15B7AE2-2761-3745-A803-46E0C2820315}" type="datetimeFigureOut">
              <a:rPr kumimoji="1" lang="zh-CN" altLang="en-US" smtClean="0"/>
              <a:t>2020/3/12</a:t>
            </a:fld>
            <a:endParaRPr kumimoji="1" lang="zh-CN" altLang="en-US"/>
          </a:p>
        </p:txBody>
      </p:sp>
      <p:sp>
        <p:nvSpPr>
          <p:cNvPr id="5" name="页脚占位符 4">
            <a:extLst>
              <a:ext uri="{FF2B5EF4-FFF2-40B4-BE49-F238E27FC236}">
                <a16:creationId xmlns:a16="http://schemas.microsoft.com/office/drawing/2014/main" id="{CA26B208-2AB7-1E43-AB70-FCFC2318CA1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4E581D6-DFEC-5946-927A-CE08E0DBECB9}"/>
              </a:ext>
            </a:extLst>
          </p:cNvPr>
          <p:cNvSpPr>
            <a:spLocks noGrp="1"/>
          </p:cNvSpPr>
          <p:nvPr>
            <p:ph type="sldNum" sz="quarter" idx="12"/>
          </p:nvPr>
        </p:nvSpPr>
        <p:spPr/>
        <p:txBody>
          <a:bodyPr/>
          <a:lstStyle/>
          <a:p>
            <a:fld id="{3A1886BD-3AA9-E741-9EE3-AC18CDDA6E97}" type="slidenum">
              <a:rPr kumimoji="1" lang="zh-CN" altLang="en-US" smtClean="0"/>
              <a:t>‹#›</a:t>
            </a:fld>
            <a:endParaRPr kumimoji="1" lang="zh-CN" altLang="en-US"/>
          </a:p>
        </p:txBody>
      </p:sp>
    </p:spTree>
    <p:extLst>
      <p:ext uri="{BB962C8B-B14F-4D97-AF65-F5344CB8AC3E}">
        <p14:creationId xmlns:p14="http://schemas.microsoft.com/office/powerpoint/2010/main" val="1247938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C6E353-F5E1-CA41-BC24-FD1CD1E9D122}"/>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DA90F6E3-A814-F44E-B087-DCC32E18F197}"/>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CC1BBE6-A81E-714E-AE05-3DC6192E537A}"/>
              </a:ext>
            </a:extLst>
          </p:cNvPr>
          <p:cNvSpPr>
            <a:spLocks noGrp="1"/>
          </p:cNvSpPr>
          <p:nvPr>
            <p:ph type="dt" sz="half" idx="10"/>
          </p:nvPr>
        </p:nvSpPr>
        <p:spPr/>
        <p:txBody>
          <a:bodyPr/>
          <a:lstStyle/>
          <a:p>
            <a:fld id="{C15B7AE2-2761-3745-A803-46E0C2820315}" type="datetimeFigureOut">
              <a:rPr kumimoji="1" lang="zh-CN" altLang="en-US" smtClean="0"/>
              <a:t>2020/3/12</a:t>
            </a:fld>
            <a:endParaRPr kumimoji="1" lang="zh-CN" altLang="en-US"/>
          </a:p>
        </p:txBody>
      </p:sp>
      <p:sp>
        <p:nvSpPr>
          <p:cNvPr id="5" name="页脚占位符 4">
            <a:extLst>
              <a:ext uri="{FF2B5EF4-FFF2-40B4-BE49-F238E27FC236}">
                <a16:creationId xmlns:a16="http://schemas.microsoft.com/office/drawing/2014/main" id="{8CEC2219-37DB-384F-9A99-12E29AFB13C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AA2827D-4235-EC4D-A5EC-911341F66281}"/>
              </a:ext>
            </a:extLst>
          </p:cNvPr>
          <p:cNvSpPr>
            <a:spLocks noGrp="1"/>
          </p:cNvSpPr>
          <p:nvPr>
            <p:ph type="sldNum" sz="quarter" idx="12"/>
          </p:nvPr>
        </p:nvSpPr>
        <p:spPr/>
        <p:txBody>
          <a:bodyPr/>
          <a:lstStyle/>
          <a:p>
            <a:fld id="{3A1886BD-3AA9-E741-9EE3-AC18CDDA6E97}" type="slidenum">
              <a:rPr kumimoji="1" lang="zh-CN" altLang="en-US" smtClean="0"/>
              <a:t>‹#›</a:t>
            </a:fld>
            <a:endParaRPr kumimoji="1" lang="zh-CN" altLang="en-US"/>
          </a:p>
        </p:txBody>
      </p:sp>
    </p:spTree>
    <p:extLst>
      <p:ext uri="{BB962C8B-B14F-4D97-AF65-F5344CB8AC3E}">
        <p14:creationId xmlns:p14="http://schemas.microsoft.com/office/powerpoint/2010/main" val="2860492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F792DE2-5815-104B-AE5C-037B46DFB9F6}"/>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F112DD2-0943-524F-A128-756DAE4B69C9}"/>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5C4A044-39F4-4B4F-B551-8119B21193FA}"/>
              </a:ext>
            </a:extLst>
          </p:cNvPr>
          <p:cNvSpPr>
            <a:spLocks noGrp="1"/>
          </p:cNvSpPr>
          <p:nvPr>
            <p:ph type="dt" sz="half" idx="10"/>
          </p:nvPr>
        </p:nvSpPr>
        <p:spPr/>
        <p:txBody>
          <a:bodyPr/>
          <a:lstStyle/>
          <a:p>
            <a:fld id="{C15B7AE2-2761-3745-A803-46E0C2820315}" type="datetimeFigureOut">
              <a:rPr kumimoji="1" lang="zh-CN" altLang="en-US" smtClean="0"/>
              <a:t>2020/3/12</a:t>
            </a:fld>
            <a:endParaRPr kumimoji="1" lang="zh-CN" altLang="en-US"/>
          </a:p>
        </p:txBody>
      </p:sp>
      <p:sp>
        <p:nvSpPr>
          <p:cNvPr id="5" name="页脚占位符 4">
            <a:extLst>
              <a:ext uri="{FF2B5EF4-FFF2-40B4-BE49-F238E27FC236}">
                <a16:creationId xmlns:a16="http://schemas.microsoft.com/office/drawing/2014/main" id="{C4679DFB-DC54-3C42-A986-D4FA43917F1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CB4DA5F-77F4-2640-92F4-6032BD26E841}"/>
              </a:ext>
            </a:extLst>
          </p:cNvPr>
          <p:cNvSpPr>
            <a:spLocks noGrp="1"/>
          </p:cNvSpPr>
          <p:nvPr>
            <p:ph type="sldNum" sz="quarter" idx="12"/>
          </p:nvPr>
        </p:nvSpPr>
        <p:spPr/>
        <p:txBody>
          <a:bodyPr/>
          <a:lstStyle/>
          <a:p>
            <a:fld id="{3A1886BD-3AA9-E741-9EE3-AC18CDDA6E97}" type="slidenum">
              <a:rPr kumimoji="1" lang="zh-CN" altLang="en-US" smtClean="0"/>
              <a:t>‹#›</a:t>
            </a:fld>
            <a:endParaRPr kumimoji="1" lang="zh-CN" altLang="en-US"/>
          </a:p>
        </p:txBody>
      </p:sp>
    </p:spTree>
    <p:extLst>
      <p:ext uri="{BB962C8B-B14F-4D97-AF65-F5344CB8AC3E}">
        <p14:creationId xmlns:p14="http://schemas.microsoft.com/office/powerpoint/2010/main" val="3549505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FD6968-C97D-B445-A658-B73E5C3F357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CAA202A5-EFA1-3D4F-BCC5-0749603D751D}"/>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B00CF48-D689-E44D-B7F2-4CBE5B591310}"/>
              </a:ext>
            </a:extLst>
          </p:cNvPr>
          <p:cNvSpPr>
            <a:spLocks noGrp="1"/>
          </p:cNvSpPr>
          <p:nvPr>
            <p:ph type="dt" sz="half" idx="10"/>
          </p:nvPr>
        </p:nvSpPr>
        <p:spPr/>
        <p:txBody>
          <a:bodyPr/>
          <a:lstStyle/>
          <a:p>
            <a:fld id="{C15B7AE2-2761-3745-A803-46E0C2820315}" type="datetimeFigureOut">
              <a:rPr kumimoji="1" lang="zh-CN" altLang="en-US" smtClean="0"/>
              <a:t>2020/3/12</a:t>
            </a:fld>
            <a:endParaRPr kumimoji="1" lang="zh-CN" altLang="en-US"/>
          </a:p>
        </p:txBody>
      </p:sp>
      <p:sp>
        <p:nvSpPr>
          <p:cNvPr id="5" name="页脚占位符 4">
            <a:extLst>
              <a:ext uri="{FF2B5EF4-FFF2-40B4-BE49-F238E27FC236}">
                <a16:creationId xmlns:a16="http://schemas.microsoft.com/office/drawing/2014/main" id="{B4DB25FF-5DDC-5A4E-B9AF-C29D9BEDBA6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F40B054-516E-D942-B085-A5B3D33CAF3B}"/>
              </a:ext>
            </a:extLst>
          </p:cNvPr>
          <p:cNvSpPr>
            <a:spLocks noGrp="1"/>
          </p:cNvSpPr>
          <p:nvPr>
            <p:ph type="sldNum" sz="quarter" idx="12"/>
          </p:nvPr>
        </p:nvSpPr>
        <p:spPr/>
        <p:txBody>
          <a:bodyPr/>
          <a:lstStyle/>
          <a:p>
            <a:fld id="{3A1886BD-3AA9-E741-9EE3-AC18CDDA6E97}" type="slidenum">
              <a:rPr kumimoji="1" lang="zh-CN" altLang="en-US" smtClean="0"/>
              <a:t>‹#›</a:t>
            </a:fld>
            <a:endParaRPr kumimoji="1" lang="zh-CN" altLang="en-US"/>
          </a:p>
        </p:txBody>
      </p:sp>
    </p:spTree>
    <p:extLst>
      <p:ext uri="{BB962C8B-B14F-4D97-AF65-F5344CB8AC3E}">
        <p14:creationId xmlns:p14="http://schemas.microsoft.com/office/powerpoint/2010/main" val="3641904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6EEF6C-614C-E24F-9D9D-2F004AC9F7A2}"/>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7D75BEF5-11B5-E34D-9C81-71CB44D2D5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B9DA6381-5744-9944-AD75-CB66748DC73D}"/>
              </a:ext>
            </a:extLst>
          </p:cNvPr>
          <p:cNvSpPr>
            <a:spLocks noGrp="1"/>
          </p:cNvSpPr>
          <p:nvPr>
            <p:ph type="dt" sz="half" idx="10"/>
          </p:nvPr>
        </p:nvSpPr>
        <p:spPr/>
        <p:txBody>
          <a:bodyPr/>
          <a:lstStyle/>
          <a:p>
            <a:fld id="{C15B7AE2-2761-3745-A803-46E0C2820315}" type="datetimeFigureOut">
              <a:rPr kumimoji="1" lang="zh-CN" altLang="en-US" smtClean="0"/>
              <a:t>2020/3/12</a:t>
            </a:fld>
            <a:endParaRPr kumimoji="1" lang="zh-CN" altLang="en-US"/>
          </a:p>
        </p:txBody>
      </p:sp>
      <p:sp>
        <p:nvSpPr>
          <p:cNvPr id="5" name="页脚占位符 4">
            <a:extLst>
              <a:ext uri="{FF2B5EF4-FFF2-40B4-BE49-F238E27FC236}">
                <a16:creationId xmlns:a16="http://schemas.microsoft.com/office/drawing/2014/main" id="{F7DB2DD4-9122-D040-9244-FFAD79CC056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CE71584-BE2C-B944-A8FD-ECF55502E2F8}"/>
              </a:ext>
            </a:extLst>
          </p:cNvPr>
          <p:cNvSpPr>
            <a:spLocks noGrp="1"/>
          </p:cNvSpPr>
          <p:nvPr>
            <p:ph type="sldNum" sz="quarter" idx="12"/>
          </p:nvPr>
        </p:nvSpPr>
        <p:spPr/>
        <p:txBody>
          <a:bodyPr/>
          <a:lstStyle/>
          <a:p>
            <a:fld id="{3A1886BD-3AA9-E741-9EE3-AC18CDDA6E97}" type="slidenum">
              <a:rPr kumimoji="1" lang="zh-CN" altLang="en-US" smtClean="0"/>
              <a:t>‹#›</a:t>
            </a:fld>
            <a:endParaRPr kumimoji="1" lang="zh-CN" altLang="en-US"/>
          </a:p>
        </p:txBody>
      </p:sp>
    </p:spTree>
    <p:extLst>
      <p:ext uri="{BB962C8B-B14F-4D97-AF65-F5344CB8AC3E}">
        <p14:creationId xmlns:p14="http://schemas.microsoft.com/office/powerpoint/2010/main" val="3108001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6CA32B-F1A4-BB40-8C4F-F6ACED400F6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6F57E32-D20A-6E44-96DB-9393DB75CA49}"/>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5F7FDA13-8315-BA45-BDE6-7DFDE977897D}"/>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B80EE76D-E159-8443-9605-262D21FDCA18}"/>
              </a:ext>
            </a:extLst>
          </p:cNvPr>
          <p:cNvSpPr>
            <a:spLocks noGrp="1"/>
          </p:cNvSpPr>
          <p:nvPr>
            <p:ph type="dt" sz="half" idx="10"/>
          </p:nvPr>
        </p:nvSpPr>
        <p:spPr/>
        <p:txBody>
          <a:bodyPr/>
          <a:lstStyle/>
          <a:p>
            <a:fld id="{C15B7AE2-2761-3745-A803-46E0C2820315}" type="datetimeFigureOut">
              <a:rPr kumimoji="1" lang="zh-CN" altLang="en-US" smtClean="0"/>
              <a:t>2020/3/12</a:t>
            </a:fld>
            <a:endParaRPr kumimoji="1" lang="zh-CN" altLang="en-US"/>
          </a:p>
        </p:txBody>
      </p:sp>
      <p:sp>
        <p:nvSpPr>
          <p:cNvPr id="6" name="页脚占位符 5">
            <a:extLst>
              <a:ext uri="{FF2B5EF4-FFF2-40B4-BE49-F238E27FC236}">
                <a16:creationId xmlns:a16="http://schemas.microsoft.com/office/drawing/2014/main" id="{2E28DA8F-995E-B54C-BA17-6B9B32361C1E}"/>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6BD5E27-6A67-BD4F-8296-551C796C7768}"/>
              </a:ext>
            </a:extLst>
          </p:cNvPr>
          <p:cNvSpPr>
            <a:spLocks noGrp="1"/>
          </p:cNvSpPr>
          <p:nvPr>
            <p:ph type="sldNum" sz="quarter" idx="12"/>
          </p:nvPr>
        </p:nvSpPr>
        <p:spPr/>
        <p:txBody>
          <a:bodyPr/>
          <a:lstStyle/>
          <a:p>
            <a:fld id="{3A1886BD-3AA9-E741-9EE3-AC18CDDA6E97}" type="slidenum">
              <a:rPr kumimoji="1" lang="zh-CN" altLang="en-US" smtClean="0"/>
              <a:t>‹#›</a:t>
            </a:fld>
            <a:endParaRPr kumimoji="1" lang="zh-CN" altLang="en-US"/>
          </a:p>
        </p:txBody>
      </p:sp>
    </p:spTree>
    <p:extLst>
      <p:ext uri="{BB962C8B-B14F-4D97-AF65-F5344CB8AC3E}">
        <p14:creationId xmlns:p14="http://schemas.microsoft.com/office/powerpoint/2010/main" val="3500794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35AAB6-95BD-2E42-8F82-845BE9F93A5C}"/>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F608CDC-8398-D641-845B-AAF6DF3BDC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713CCF4F-E8B3-A44E-8ED8-1DDD7D0C58A1}"/>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EDAEC7E3-3137-B948-B2D3-2CE36C1563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12324299-A2EB-2549-ABC2-21866099095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1B144FDB-D247-224B-AF8B-2C4FF1AD1E6F}"/>
              </a:ext>
            </a:extLst>
          </p:cNvPr>
          <p:cNvSpPr>
            <a:spLocks noGrp="1"/>
          </p:cNvSpPr>
          <p:nvPr>
            <p:ph type="dt" sz="half" idx="10"/>
          </p:nvPr>
        </p:nvSpPr>
        <p:spPr/>
        <p:txBody>
          <a:bodyPr/>
          <a:lstStyle/>
          <a:p>
            <a:fld id="{C15B7AE2-2761-3745-A803-46E0C2820315}" type="datetimeFigureOut">
              <a:rPr kumimoji="1" lang="zh-CN" altLang="en-US" smtClean="0"/>
              <a:t>2020/3/12</a:t>
            </a:fld>
            <a:endParaRPr kumimoji="1" lang="zh-CN" altLang="en-US"/>
          </a:p>
        </p:txBody>
      </p:sp>
      <p:sp>
        <p:nvSpPr>
          <p:cNvPr id="8" name="页脚占位符 7">
            <a:extLst>
              <a:ext uri="{FF2B5EF4-FFF2-40B4-BE49-F238E27FC236}">
                <a16:creationId xmlns:a16="http://schemas.microsoft.com/office/drawing/2014/main" id="{DE017142-CDF9-D24F-A556-086A3FE2EBD5}"/>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A9D06E5C-6381-8845-B609-2377F5B6971A}"/>
              </a:ext>
            </a:extLst>
          </p:cNvPr>
          <p:cNvSpPr>
            <a:spLocks noGrp="1"/>
          </p:cNvSpPr>
          <p:nvPr>
            <p:ph type="sldNum" sz="quarter" idx="12"/>
          </p:nvPr>
        </p:nvSpPr>
        <p:spPr/>
        <p:txBody>
          <a:bodyPr/>
          <a:lstStyle/>
          <a:p>
            <a:fld id="{3A1886BD-3AA9-E741-9EE3-AC18CDDA6E97}" type="slidenum">
              <a:rPr kumimoji="1" lang="zh-CN" altLang="en-US" smtClean="0"/>
              <a:t>‹#›</a:t>
            </a:fld>
            <a:endParaRPr kumimoji="1" lang="zh-CN" altLang="en-US"/>
          </a:p>
        </p:txBody>
      </p:sp>
    </p:spTree>
    <p:extLst>
      <p:ext uri="{BB962C8B-B14F-4D97-AF65-F5344CB8AC3E}">
        <p14:creationId xmlns:p14="http://schemas.microsoft.com/office/powerpoint/2010/main" val="966965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8936-16DB-954C-AE1C-A32301BF5C45}"/>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9346A74E-8FA6-A449-B833-E0962F122D5A}"/>
              </a:ext>
            </a:extLst>
          </p:cNvPr>
          <p:cNvSpPr>
            <a:spLocks noGrp="1"/>
          </p:cNvSpPr>
          <p:nvPr>
            <p:ph type="dt" sz="half" idx="10"/>
          </p:nvPr>
        </p:nvSpPr>
        <p:spPr/>
        <p:txBody>
          <a:bodyPr/>
          <a:lstStyle/>
          <a:p>
            <a:fld id="{C15B7AE2-2761-3745-A803-46E0C2820315}" type="datetimeFigureOut">
              <a:rPr kumimoji="1" lang="zh-CN" altLang="en-US" smtClean="0"/>
              <a:t>2020/3/12</a:t>
            </a:fld>
            <a:endParaRPr kumimoji="1" lang="zh-CN" altLang="en-US"/>
          </a:p>
        </p:txBody>
      </p:sp>
      <p:sp>
        <p:nvSpPr>
          <p:cNvPr id="4" name="页脚占位符 3">
            <a:extLst>
              <a:ext uri="{FF2B5EF4-FFF2-40B4-BE49-F238E27FC236}">
                <a16:creationId xmlns:a16="http://schemas.microsoft.com/office/drawing/2014/main" id="{43D71146-ED0B-2A43-B54A-7DDA71B7E378}"/>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6D860AA-BE7C-3449-8E12-0B59A119F602}"/>
              </a:ext>
            </a:extLst>
          </p:cNvPr>
          <p:cNvSpPr>
            <a:spLocks noGrp="1"/>
          </p:cNvSpPr>
          <p:nvPr>
            <p:ph type="sldNum" sz="quarter" idx="12"/>
          </p:nvPr>
        </p:nvSpPr>
        <p:spPr/>
        <p:txBody>
          <a:bodyPr/>
          <a:lstStyle/>
          <a:p>
            <a:fld id="{3A1886BD-3AA9-E741-9EE3-AC18CDDA6E97}" type="slidenum">
              <a:rPr kumimoji="1" lang="zh-CN" altLang="en-US" smtClean="0"/>
              <a:t>‹#›</a:t>
            </a:fld>
            <a:endParaRPr kumimoji="1" lang="zh-CN" altLang="en-US"/>
          </a:p>
        </p:txBody>
      </p:sp>
    </p:spTree>
    <p:extLst>
      <p:ext uri="{BB962C8B-B14F-4D97-AF65-F5344CB8AC3E}">
        <p14:creationId xmlns:p14="http://schemas.microsoft.com/office/powerpoint/2010/main" val="3126480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4A4B86C-6B30-3341-A6E7-673FC5507A22}"/>
              </a:ext>
            </a:extLst>
          </p:cNvPr>
          <p:cNvSpPr>
            <a:spLocks noGrp="1"/>
          </p:cNvSpPr>
          <p:nvPr>
            <p:ph type="dt" sz="half" idx="10"/>
          </p:nvPr>
        </p:nvSpPr>
        <p:spPr/>
        <p:txBody>
          <a:bodyPr/>
          <a:lstStyle/>
          <a:p>
            <a:fld id="{C15B7AE2-2761-3745-A803-46E0C2820315}" type="datetimeFigureOut">
              <a:rPr kumimoji="1" lang="zh-CN" altLang="en-US" smtClean="0"/>
              <a:t>2020/3/12</a:t>
            </a:fld>
            <a:endParaRPr kumimoji="1" lang="zh-CN" altLang="en-US"/>
          </a:p>
        </p:txBody>
      </p:sp>
      <p:sp>
        <p:nvSpPr>
          <p:cNvPr id="3" name="页脚占位符 2">
            <a:extLst>
              <a:ext uri="{FF2B5EF4-FFF2-40B4-BE49-F238E27FC236}">
                <a16:creationId xmlns:a16="http://schemas.microsoft.com/office/drawing/2014/main" id="{4EE9EC22-D283-A946-B868-45944FE4B69A}"/>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C7B34F0B-9FCF-B841-9D9D-5867D4145F71}"/>
              </a:ext>
            </a:extLst>
          </p:cNvPr>
          <p:cNvSpPr>
            <a:spLocks noGrp="1"/>
          </p:cNvSpPr>
          <p:nvPr>
            <p:ph type="sldNum" sz="quarter" idx="12"/>
          </p:nvPr>
        </p:nvSpPr>
        <p:spPr/>
        <p:txBody>
          <a:bodyPr/>
          <a:lstStyle/>
          <a:p>
            <a:fld id="{3A1886BD-3AA9-E741-9EE3-AC18CDDA6E97}" type="slidenum">
              <a:rPr kumimoji="1" lang="zh-CN" altLang="en-US" smtClean="0"/>
              <a:t>‹#›</a:t>
            </a:fld>
            <a:endParaRPr kumimoji="1" lang="zh-CN" altLang="en-US"/>
          </a:p>
        </p:txBody>
      </p:sp>
    </p:spTree>
    <p:extLst>
      <p:ext uri="{BB962C8B-B14F-4D97-AF65-F5344CB8AC3E}">
        <p14:creationId xmlns:p14="http://schemas.microsoft.com/office/powerpoint/2010/main" val="2369419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9B064A-259B-7A4A-8868-43ED21EC1AD6}"/>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A4E1FD8-8545-7F47-8DE4-12AF1B138E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ABA24CB3-A78A-FB4C-B4FD-2821D8F1C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D6A6794E-3CB7-A847-B800-6A46C991B10A}"/>
              </a:ext>
            </a:extLst>
          </p:cNvPr>
          <p:cNvSpPr>
            <a:spLocks noGrp="1"/>
          </p:cNvSpPr>
          <p:nvPr>
            <p:ph type="dt" sz="half" idx="10"/>
          </p:nvPr>
        </p:nvSpPr>
        <p:spPr/>
        <p:txBody>
          <a:bodyPr/>
          <a:lstStyle/>
          <a:p>
            <a:fld id="{C15B7AE2-2761-3745-A803-46E0C2820315}" type="datetimeFigureOut">
              <a:rPr kumimoji="1" lang="zh-CN" altLang="en-US" smtClean="0"/>
              <a:t>2020/3/12</a:t>
            </a:fld>
            <a:endParaRPr kumimoji="1" lang="zh-CN" altLang="en-US"/>
          </a:p>
        </p:txBody>
      </p:sp>
      <p:sp>
        <p:nvSpPr>
          <p:cNvPr id="6" name="页脚占位符 5">
            <a:extLst>
              <a:ext uri="{FF2B5EF4-FFF2-40B4-BE49-F238E27FC236}">
                <a16:creationId xmlns:a16="http://schemas.microsoft.com/office/drawing/2014/main" id="{9B09AD29-960E-0C40-91C1-976C22CC3BA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74C6501-A94E-3A4C-B4F4-9A43DA17382D}"/>
              </a:ext>
            </a:extLst>
          </p:cNvPr>
          <p:cNvSpPr>
            <a:spLocks noGrp="1"/>
          </p:cNvSpPr>
          <p:nvPr>
            <p:ph type="sldNum" sz="quarter" idx="12"/>
          </p:nvPr>
        </p:nvSpPr>
        <p:spPr/>
        <p:txBody>
          <a:bodyPr/>
          <a:lstStyle/>
          <a:p>
            <a:fld id="{3A1886BD-3AA9-E741-9EE3-AC18CDDA6E97}" type="slidenum">
              <a:rPr kumimoji="1" lang="zh-CN" altLang="en-US" smtClean="0"/>
              <a:t>‹#›</a:t>
            </a:fld>
            <a:endParaRPr kumimoji="1" lang="zh-CN" altLang="en-US"/>
          </a:p>
        </p:txBody>
      </p:sp>
    </p:spTree>
    <p:extLst>
      <p:ext uri="{BB962C8B-B14F-4D97-AF65-F5344CB8AC3E}">
        <p14:creationId xmlns:p14="http://schemas.microsoft.com/office/powerpoint/2010/main" val="695160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A4BD56-4550-4E4F-90DB-28C94B04797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F426EA95-0B73-CE4A-9E1B-8404BAC273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126F1125-F80A-DE4E-B497-9B411F1E0E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CA158562-2706-C74D-B5B7-FC922E204C2D}"/>
              </a:ext>
            </a:extLst>
          </p:cNvPr>
          <p:cNvSpPr>
            <a:spLocks noGrp="1"/>
          </p:cNvSpPr>
          <p:nvPr>
            <p:ph type="dt" sz="half" idx="10"/>
          </p:nvPr>
        </p:nvSpPr>
        <p:spPr/>
        <p:txBody>
          <a:bodyPr/>
          <a:lstStyle/>
          <a:p>
            <a:fld id="{C15B7AE2-2761-3745-A803-46E0C2820315}" type="datetimeFigureOut">
              <a:rPr kumimoji="1" lang="zh-CN" altLang="en-US" smtClean="0"/>
              <a:t>2020/3/12</a:t>
            </a:fld>
            <a:endParaRPr kumimoji="1" lang="zh-CN" altLang="en-US"/>
          </a:p>
        </p:txBody>
      </p:sp>
      <p:sp>
        <p:nvSpPr>
          <p:cNvPr id="6" name="页脚占位符 5">
            <a:extLst>
              <a:ext uri="{FF2B5EF4-FFF2-40B4-BE49-F238E27FC236}">
                <a16:creationId xmlns:a16="http://schemas.microsoft.com/office/drawing/2014/main" id="{313F163E-CAB1-2F49-966E-74A67662D11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247CADA-8C85-E349-A175-C230CA6F72F6}"/>
              </a:ext>
            </a:extLst>
          </p:cNvPr>
          <p:cNvSpPr>
            <a:spLocks noGrp="1"/>
          </p:cNvSpPr>
          <p:nvPr>
            <p:ph type="sldNum" sz="quarter" idx="12"/>
          </p:nvPr>
        </p:nvSpPr>
        <p:spPr/>
        <p:txBody>
          <a:bodyPr/>
          <a:lstStyle/>
          <a:p>
            <a:fld id="{3A1886BD-3AA9-E741-9EE3-AC18CDDA6E97}" type="slidenum">
              <a:rPr kumimoji="1" lang="zh-CN" altLang="en-US" smtClean="0"/>
              <a:t>‹#›</a:t>
            </a:fld>
            <a:endParaRPr kumimoji="1" lang="zh-CN" altLang="en-US"/>
          </a:p>
        </p:txBody>
      </p:sp>
    </p:spTree>
    <p:extLst>
      <p:ext uri="{BB962C8B-B14F-4D97-AF65-F5344CB8AC3E}">
        <p14:creationId xmlns:p14="http://schemas.microsoft.com/office/powerpoint/2010/main" val="137710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7A102DE-9DE9-004E-8AB5-F8B8928DD8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C450729-51AE-F642-B7E3-9F9E22DA4F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B7664C5-4CA1-B944-B680-0BF38EBD0B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5B7AE2-2761-3745-A803-46E0C2820315}" type="datetimeFigureOut">
              <a:rPr kumimoji="1" lang="zh-CN" altLang="en-US" smtClean="0"/>
              <a:t>2020/3/12</a:t>
            </a:fld>
            <a:endParaRPr kumimoji="1" lang="zh-CN" altLang="en-US"/>
          </a:p>
        </p:txBody>
      </p:sp>
      <p:sp>
        <p:nvSpPr>
          <p:cNvPr id="5" name="页脚占位符 4">
            <a:extLst>
              <a:ext uri="{FF2B5EF4-FFF2-40B4-BE49-F238E27FC236}">
                <a16:creationId xmlns:a16="http://schemas.microsoft.com/office/drawing/2014/main" id="{F310E1A2-B62F-3B47-B894-4D76890660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17ACC504-8C59-6547-B1A3-C01C53B163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1886BD-3AA9-E741-9EE3-AC18CDDA6E97}" type="slidenum">
              <a:rPr kumimoji="1" lang="zh-CN" altLang="en-US" smtClean="0"/>
              <a:t>‹#›</a:t>
            </a:fld>
            <a:endParaRPr kumimoji="1" lang="zh-CN" altLang="en-US"/>
          </a:p>
        </p:txBody>
      </p:sp>
    </p:spTree>
    <p:extLst>
      <p:ext uri="{BB962C8B-B14F-4D97-AF65-F5344CB8AC3E}">
        <p14:creationId xmlns:p14="http://schemas.microsoft.com/office/powerpoint/2010/main" val="442495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microsoft.com/office/2007/relationships/media" Target="../media/media10.m4a"/><Relationship Id="rId1" Type="http://schemas.openxmlformats.org/officeDocument/2006/relationships/audio" Target="NULL" TargetMode="Externa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microsoft.com/office/2007/relationships/media" Target="../media/media11.m4a"/><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microsoft.com/office/2007/relationships/media" Target="../media/media12.m4a"/><Relationship Id="rId1" Type="http://schemas.openxmlformats.org/officeDocument/2006/relationships/audio" Target="NULL" TargetMode="Externa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microsoft.com/office/2007/relationships/media" Target="../media/media13.m4a"/><Relationship Id="rId1" Type="http://schemas.openxmlformats.org/officeDocument/2006/relationships/audio" Target="NULL" TargetMode="Externa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microsoft.com/office/2007/relationships/media" Target="../media/media14.m4a"/><Relationship Id="rId1" Type="http://schemas.openxmlformats.org/officeDocument/2006/relationships/audio" Target="NULL" TargetMode="Externa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ww.youtube.com/watch?v=qVdciF8e5-s&amp;feature=youtu.be" TargetMode="External"/><Relationship Id="rId2" Type="http://schemas.microsoft.com/office/2007/relationships/media" Target="../media/media15.m4a"/><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22.jpe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microsoft.com/office/2007/relationships/media" Target="../media/media2.m4a"/><Relationship Id="rId1" Type="http://schemas.openxmlformats.org/officeDocument/2006/relationships/audio" Target="NULL" TargetMode="External"/><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image" Target="../media/image3.tiff"/><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4a"/><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4.m4a"/><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4a"/><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microsoft.com/office/2007/relationships/media" Target="../media/media6.m4a"/><Relationship Id="rId1" Type="http://schemas.openxmlformats.org/officeDocument/2006/relationships/audio" Target="NULL" TargetMode="Externa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microsoft.com/office/2007/relationships/media" Target="../media/media8.m4a"/><Relationship Id="rId1" Type="http://schemas.openxmlformats.org/officeDocument/2006/relationships/audio" Target="NULL" TargetMode="Externa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microsoft.com/office/2007/relationships/media" Target="../media/media9.m4a"/><Relationship Id="rId1" Type="http://schemas.openxmlformats.org/officeDocument/2006/relationships/audio" Target="NULL" TargetMode="Externa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5">
                <a:lumMod val="5000"/>
                <a:lumOff val="95000"/>
              </a:schemeClr>
            </a:gs>
            <a:gs pos="63000">
              <a:schemeClr val="accent5">
                <a:lumMod val="45000"/>
                <a:lumOff val="55000"/>
              </a:schemeClr>
            </a:gs>
            <a:gs pos="74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5" name="图片 4" descr="书页的特写">
            <a:extLst>
              <a:ext uri="{FF2B5EF4-FFF2-40B4-BE49-F238E27FC236}">
                <a16:creationId xmlns:a16="http://schemas.microsoft.com/office/drawing/2014/main" id="{F6450C65-FD47-604B-9BD7-DA45253D7404}"/>
              </a:ext>
            </a:extLst>
          </p:cNvPr>
          <p:cNvPicPr>
            <a:picLocks noChangeAspect="1"/>
          </p:cNvPicPr>
          <p:nvPr/>
        </p:nvPicPr>
        <p:blipFill rotWithShape="1">
          <a:blip r:embed="rId5"/>
          <a:srcRect l="28740" r="9545"/>
          <a:stretch/>
        </p:blipFill>
        <p:spPr>
          <a:xfrm>
            <a:off x="0" y="10"/>
            <a:ext cx="5643239" cy="6857990"/>
          </a:xfrm>
          <a:prstGeom prst="rect">
            <a:avLst/>
          </a:prstGeom>
        </p:spPr>
      </p:pic>
      <p:sp>
        <p:nvSpPr>
          <p:cNvPr id="7" name="副标题 2">
            <a:extLst>
              <a:ext uri="{FF2B5EF4-FFF2-40B4-BE49-F238E27FC236}">
                <a16:creationId xmlns:a16="http://schemas.microsoft.com/office/drawing/2014/main" id="{09697842-5C28-1D4F-940C-A1FA28C7C3F5}"/>
              </a:ext>
            </a:extLst>
          </p:cNvPr>
          <p:cNvSpPr txBox="1">
            <a:spLocks/>
          </p:cNvSpPr>
          <p:nvPr/>
        </p:nvSpPr>
        <p:spPr>
          <a:xfrm>
            <a:off x="6729046" y="3765643"/>
            <a:ext cx="4126523" cy="190606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solidFill>
                  <a:schemeClr val="tx1">
                    <a:lumMod val="85000"/>
                  </a:schemeClr>
                </a:solidFill>
                <a:latin typeface="Arial" panose="020B0604020202020204" pitchFamily="34" charset="0"/>
                <a:ea typeface="Microsoft YaHei UI" panose="020B0503020204020204" pitchFamily="34" charset="-122"/>
                <a:cs typeface="Arial" panose="020B0604020202020204" pitchFamily="34" charset="0"/>
              </a:rPr>
              <a:t>Team name: </a:t>
            </a:r>
            <a:r>
              <a:rPr lang="zh-CN" altLang="en-US" sz="1600" dirty="0">
                <a:solidFill>
                  <a:schemeClr val="tx1">
                    <a:lumMod val="85000"/>
                  </a:schemeClr>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600" dirty="0" err="1">
                <a:solidFill>
                  <a:schemeClr val="tx1">
                    <a:lumMod val="85000"/>
                  </a:schemeClr>
                </a:solidFill>
                <a:latin typeface="Arial" panose="020B0604020202020204" pitchFamily="34" charset="0"/>
                <a:ea typeface="Microsoft YaHei UI" panose="020B0503020204020204" pitchFamily="34" charset="-122"/>
                <a:cs typeface="Arial" panose="020B0604020202020204" pitchFamily="34" charset="0"/>
              </a:rPr>
              <a:t>Chinaysia</a:t>
            </a:r>
            <a:endParaRPr lang="en-US" altLang="zh-CN" sz="1600" dirty="0">
              <a:solidFill>
                <a:schemeClr val="tx1">
                  <a:lumMod val="85000"/>
                </a:schemeClr>
              </a:solidFill>
              <a:latin typeface="Arial" panose="020B0604020202020204" pitchFamily="34" charset="0"/>
              <a:ea typeface="Microsoft YaHei UI" panose="020B0503020204020204" pitchFamily="34" charset="-122"/>
              <a:cs typeface="Arial" panose="020B0604020202020204" pitchFamily="34" charset="0"/>
            </a:endParaRPr>
          </a:p>
          <a:p>
            <a:pPr marL="0" indent="0">
              <a:buNone/>
            </a:pPr>
            <a:r>
              <a:rPr lang="en-US" altLang="zh-CN" sz="1600" dirty="0">
                <a:solidFill>
                  <a:schemeClr val="tx1">
                    <a:lumMod val="85000"/>
                  </a:schemeClr>
                </a:solidFill>
                <a:latin typeface="Arial" panose="020B0604020202020204" pitchFamily="34" charset="0"/>
                <a:cs typeface="Arial" panose="020B0604020202020204" pitchFamily="34" charset="0"/>
              </a:rPr>
              <a:t>Team members: </a:t>
            </a:r>
          </a:p>
          <a:p>
            <a:pPr marL="0" indent="0">
              <a:buNone/>
            </a:pPr>
            <a:r>
              <a:rPr lang="en-US" altLang="zh-CN" sz="1600" dirty="0" err="1">
                <a:solidFill>
                  <a:schemeClr val="tx1">
                    <a:lumMod val="85000"/>
                  </a:schemeClr>
                </a:solidFill>
                <a:latin typeface="Arial" panose="020B0604020202020204" pitchFamily="34" charset="0"/>
                <a:ea typeface="Microsoft YaHei UI" panose="020B0503020204020204" pitchFamily="34" charset="-122"/>
                <a:cs typeface="Arial" panose="020B0604020202020204" pitchFamily="34" charset="0"/>
              </a:rPr>
              <a:t>Zhanyang</a:t>
            </a:r>
            <a:r>
              <a:rPr lang="en-US" altLang="zh-CN" sz="1600" dirty="0">
                <a:solidFill>
                  <a:schemeClr val="tx1">
                    <a:lumMod val="85000"/>
                  </a:schemeClr>
                </a:solidFill>
                <a:latin typeface="Arial" panose="020B0604020202020204" pitchFamily="34" charset="0"/>
                <a:ea typeface="Microsoft YaHei UI" panose="020B0503020204020204" pitchFamily="34" charset="-122"/>
                <a:cs typeface="Arial" panose="020B0604020202020204" pitchFamily="34" charset="0"/>
              </a:rPr>
              <a:t> Liao (201307901)</a:t>
            </a:r>
          </a:p>
          <a:p>
            <a:pPr marL="0" indent="0">
              <a:buNone/>
            </a:pPr>
            <a:r>
              <a:rPr lang="en-US" altLang="zh-CN" sz="1600" dirty="0">
                <a:solidFill>
                  <a:schemeClr val="tx1">
                    <a:lumMod val="85000"/>
                  </a:schemeClr>
                </a:solidFill>
                <a:latin typeface="Arial" panose="020B0604020202020204" pitchFamily="34" charset="0"/>
                <a:cs typeface="Arial" panose="020B0604020202020204" pitchFamily="34" charset="0"/>
              </a:rPr>
              <a:t>Noor </a:t>
            </a:r>
            <a:r>
              <a:rPr lang="en-US" altLang="zh-CN" sz="1600" dirty="0" err="1">
                <a:solidFill>
                  <a:schemeClr val="tx1">
                    <a:lumMod val="85000"/>
                  </a:schemeClr>
                </a:solidFill>
                <a:latin typeface="Arial" panose="020B0604020202020204" pitchFamily="34" charset="0"/>
                <a:cs typeface="Arial" panose="020B0604020202020204" pitchFamily="34" charset="0"/>
              </a:rPr>
              <a:t>Fatin</a:t>
            </a:r>
            <a:r>
              <a:rPr lang="en-US" altLang="zh-CN" sz="1600" dirty="0">
                <a:solidFill>
                  <a:schemeClr val="tx1">
                    <a:lumMod val="85000"/>
                  </a:schemeClr>
                </a:solidFill>
                <a:latin typeface="Arial" panose="020B0604020202020204" pitchFamily="34" charset="0"/>
                <a:cs typeface="Arial" panose="020B0604020202020204" pitchFamily="34" charset="0"/>
              </a:rPr>
              <a:t> </a:t>
            </a:r>
            <a:r>
              <a:rPr lang="en-US" altLang="zh-CN" sz="1600" dirty="0" err="1">
                <a:solidFill>
                  <a:schemeClr val="tx1">
                    <a:lumMod val="85000"/>
                  </a:schemeClr>
                </a:solidFill>
                <a:latin typeface="Arial" panose="020B0604020202020204" pitchFamily="34" charset="0"/>
                <a:cs typeface="Arial" panose="020B0604020202020204" pitchFamily="34" charset="0"/>
              </a:rPr>
              <a:t>Atikah</a:t>
            </a:r>
            <a:r>
              <a:rPr lang="en-US" altLang="zh-CN" sz="1600" dirty="0">
                <a:solidFill>
                  <a:schemeClr val="tx1">
                    <a:lumMod val="85000"/>
                  </a:schemeClr>
                </a:solidFill>
                <a:latin typeface="Arial" panose="020B0604020202020204" pitchFamily="34" charset="0"/>
                <a:cs typeface="Arial" panose="020B0604020202020204" pitchFamily="34" charset="0"/>
              </a:rPr>
              <a:t> </a:t>
            </a:r>
            <a:r>
              <a:rPr lang="en-US" altLang="zh-CN" sz="1600" dirty="0" err="1">
                <a:solidFill>
                  <a:schemeClr val="tx1">
                    <a:lumMod val="85000"/>
                  </a:schemeClr>
                </a:solidFill>
                <a:latin typeface="Arial" panose="020B0604020202020204" pitchFamily="34" charset="0"/>
                <a:cs typeface="Arial" panose="020B0604020202020204" pitchFamily="34" charset="0"/>
              </a:rPr>
              <a:t>Norazman</a:t>
            </a:r>
            <a:r>
              <a:rPr lang="en-US" altLang="zh-CN" sz="1600" dirty="0">
                <a:solidFill>
                  <a:schemeClr val="tx1">
                    <a:lumMod val="85000"/>
                  </a:schemeClr>
                </a:solidFill>
                <a:latin typeface="Arial" panose="020B0604020202020204" pitchFamily="34" charset="0"/>
                <a:cs typeface="Arial" panose="020B0604020202020204" pitchFamily="34" charset="0"/>
              </a:rPr>
              <a:t> (201293154)</a:t>
            </a:r>
          </a:p>
          <a:p>
            <a:pPr marL="0" indent="0">
              <a:buNone/>
            </a:pPr>
            <a:r>
              <a:rPr lang="en-US" altLang="zh-CN" sz="1600" dirty="0" err="1">
                <a:solidFill>
                  <a:schemeClr val="tx1">
                    <a:lumMod val="85000"/>
                  </a:schemeClr>
                </a:solidFill>
                <a:latin typeface="Arial" panose="020B0604020202020204" pitchFamily="34" charset="0"/>
                <a:cs typeface="Arial" panose="020B0604020202020204" pitchFamily="34" charset="0"/>
              </a:rPr>
              <a:t>Shuyue</a:t>
            </a:r>
            <a:r>
              <a:rPr lang="en-US" altLang="zh-CN" sz="1600" dirty="0">
                <a:solidFill>
                  <a:schemeClr val="tx1">
                    <a:lumMod val="85000"/>
                  </a:schemeClr>
                </a:solidFill>
                <a:latin typeface="Arial" panose="020B0604020202020204" pitchFamily="34" charset="0"/>
                <a:cs typeface="Arial" panose="020B0604020202020204" pitchFamily="34" charset="0"/>
              </a:rPr>
              <a:t> Jiang (201271995)</a:t>
            </a:r>
          </a:p>
          <a:p>
            <a:pPr marL="0" indent="0">
              <a:buNone/>
            </a:pPr>
            <a:r>
              <a:rPr lang="en-US" altLang="zh-CN" sz="1600" dirty="0" err="1">
                <a:solidFill>
                  <a:schemeClr val="tx1">
                    <a:lumMod val="85000"/>
                  </a:schemeClr>
                </a:solidFill>
                <a:latin typeface="Arial" panose="020B0604020202020204" pitchFamily="34" charset="0"/>
                <a:cs typeface="Arial" panose="020B0604020202020204" pitchFamily="34" charset="0"/>
              </a:rPr>
              <a:t>Zhaohui</a:t>
            </a:r>
            <a:r>
              <a:rPr lang="en-US" altLang="zh-CN" sz="1600" dirty="0">
                <a:solidFill>
                  <a:schemeClr val="tx1">
                    <a:lumMod val="85000"/>
                  </a:schemeClr>
                </a:solidFill>
                <a:latin typeface="Arial" panose="020B0604020202020204" pitchFamily="34" charset="0"/>
                <a:cs typeface="Arial" panose="020B0604020202020204" pitchFamily="34" charset="0"/>
              </a:rPr>
              <a:t> </a:t>
            </a:r>
            <a:r>
              <a:rPr lang="en-US" altLang="zh-CN" sz="1600" dirty="0" err="1">
                <a:solidFill>
                  <a:schemeClr val="tx1">
                    <a:lumMod val="85000"/>
                  </a:schemeClr>
                </a:solidFill>
                <a:latin typeface="Arial" panose="020B0604020202020204" pitchFamily="34" charset="0"/>
                <a:cs typeface="Arial" panose="020B0604020202020204" pitchFamily="34" charset="0"/>
              </a:rPr>
              <a:t>Geng</a:t>
            </a:r>
            <a:r>
              <a:rPr lang="en-US" altLang="zh-CN" sz="1600" dirty="0">
                <a:solidFill>
                  <a:schemeClr val="tx1">
                    <a:lumMod val="85000"/>
                  </a:schemeClr>
                </a:solidFill>
                <a:latin typeface="Arial" panose="020B0604020202020204" pitchFamily="34" charset="0"/>
                <a:cs typeface="Arial" panose="020B0604020202020204" pitchFamily="34" charset="0"/>
              </a:rPr>
              <a:t> (201295668)</a:t>
            </a:r>
          </a:p>
          <a:p>
            <a:pPr marL="0" indent="0">
              <a:buNone/>
            </a:pPr>
            <a:r>
              <a:rPr lang="en-US" altLang="zh-CN" sz="1600" dirty="0" err="1">
                <a:solidFill>
                  <a:schemeClr val="tx1">
                    <a:lumMod val="85000"/>
                  </a:schemeClr>
                </a:solidFill>
                <a:latin typeface="Arial" panose="020B0604020202020204" pitchFamily="34" charset="0"/>
                <a:ea typeface="Microsoft YaHei UI" panose="020B0503020204020204" pitchFamily="34" charset="-122"/>
                <a:cs typeface="Arial" panose="020B0604020202020204" pitchFamily="34" charset="0"/>
              </a:rPr>
              <a:t>Liting</a:t>
            </a:r>
            <a:r>
              <a:rPr lang="en-US" altLang="zh-CN" sz="1600" dirty="0">
                <a:solidFill>
                  <a:schemeClr val="tx1">
                    <a:lumMod val="85000"/>
                  </a:schemeClr>
                </a:solidFill>
                <a:latin typeface="Arial" panose="020B0604020202020204" pitchFamily="34" charset="0"/>
                <a:ea typeface="Microsoft YaHei UI" panose="020B0503020204020204" pitchFamily="34" charset="-122"/>
                <a:cs typeface="Arial" panose="020B0604020202020204" pitchFamily="34" charset="0"/>
              </a:rPr>
              <a:t> Gai (201307334)</a:t>
            </a:r>
          </a:p>
          <a:p>
            <a:endParaRPr lang="zh-CN" altLang="en-US" dirty="0">
              <a:solidFill>
                <a:schemeClr val="tx1">
                  <a:lumMod val="85000"/>
                </a:schemeClr>
              </a:solidFill>
              <a:latin typeface="Microsoft YaHei UI" panose="020B0503020204020204" pitchFamily="34" charset="-122"/>
              <a:ea typeface="Microsoft YaHei UI" panose="020B0503020204020204" pitchFamily="34" charset="-122"/>
            </a:endParaRPr>
          </a:p>
        </p:txBody>
      </p:sp>
      <p:sp>
        <p:nvSpPr>
          <p:cNvPr id="8" name="文本框 7">
            <a:extLst>
              <a:ext uri="{FF2B5EF4-FFF2-40B4-BE49-F238E27FC236}">
                <a16:creationId xmlns:a16="http://schemas.microsoft.com/office/drawing/2014/main" id="{93F5C284-D0F6-FD42-AE75-E17C6C0FC4CC}"/>
              </a:ext>
            </a:extLst>
          </p:cNvPr>
          <p:cNvSpPr txBox="1"/>
          <p:nvPr/>
        </p:nvSpPr>
        <p:spPr>
          <a:xfrm>
            <a:off x="6729046" y="1078844"/>
            <a:ext cx="5169305" cy="2431435"/>
          </a:xfrm>
          <a:prstGeom prst="rect">
            <a:avLst/>
          </a:prstGeom>
          <a:noFill/>
        </p:spPr>
        <p:txBody>
          <a:bodyPr wrap="square" rtlCol="0">
            <a:spAutoFit/>
          </a:bodyPr>
          <a:lstStyle/>
          <a:p>
            <a:br>
              <a:rPr lang="en-US" altLang="zh-CN" dirty="0">
                <a:latin typeface="Arial" panose="020B0604020202020204" pitchFamily="34" charset="0"/>
                <a:cs typeface="Arial" panose="020B0604020202020204" pitchFamily="34" charset="0"/>
              </a:rPr>
            </a:br>
            <a:r>
              <a:rPr lang="en" altLang="zh-CN" sz="2400" dirty="0">
                <a:latin typeface="Arial" panose="020B0604020202020204" pitchFamily="34" charset="0"/>
                <a:cs typeface="Arial" panose="020B0604020202020204" pitchFamily="34" charset="0"/>
              </a:rPr>
              <a:t>Investigation of </a:t>
            </a:r>
          </a:p>
          <a:p>
            <a:r>
              <a:rPr lang="en-US" altLang="zh-CN" sz="2400" dirty="0">
                <a:latin typeface="Arial" panose="020B0604020202020204" pitchFamily="34" charset="0"/>
                <a:cs typeface="Arial" panose="020B0604020202020204" pitchFamily="34" charset="0"/>
              </a:rPr>
              <a:t>OffensEval2019:</a:t>
            </a:r>
          </a:p>
          <a:p>
            <a:r>
              <a:rPr lang="en-US" altLang="zh-CN" sz="2400" dirty="0">
                <a:latin typeface="Arial" panose="020B0604020202020204" pitchFamily="34" charset="0"/>
                <a:cs typeface="Arial" panose="020B0604020202020204" pitchFamily="34" charset="0"/>
              </a:rPr>
              <a:t>Identifying Offensive Language </a:t>
            </a:r>
          </a:p>
          <a:p>
            <a:r>
              <a:rPr lang="en-US" altLang="zh-CN" sz="2400" dirty="0">
                <a:latin typeface="Arial" panose="020B0604020202020204" pitchFamily="34" charset="0"/>
                <a:cs typeface="Arial" panose="020B0604020202020204" pitchFamily="34" charset="0"/>
              </a:rPr>
              <a:t>in Social Media</a:t>
            </a:r>
            <a:br>
              <a:rPr lang="en-US" altLang="zh-CN" sz="2000" dirty="0">
                <a:latin typeface="Arial" panose="020B0604020202020204" pitchFamily="34" charset="0"/>
                <a:cs typeface="Arial" panose="020B0604020202020204" pitchFamily="34" charset="0"/>
              </a:rPr>
            </a:br>
            <a:br>
              <a:rPr lang="en-US" altLang="zh-CN" sz="2000" dirty="0"/>
            </a:br>
            <a:endParaRPr kumimoji="1" lang="zh-CN" altLang="en-US" dirty="0"/>
          </a:p>
        </p:txBody>
      </p:sp>
      <p:pic>
        <p:nvPicPr>
          <p:cNvPr id="2" name="1">
            <a:hlinkClick r:id="" action="ppaction://media"/>
            <a:extLst>
              <a:ext uri="{FF2B5EF4-FFF2-40B4-BE49-F238E27FC236}">
                <a16:creationId xmlns:a16="http://schemas.microsoft.com/office/drawing/2014/main" id="{823EF252-F813-47E9-919D-17EB45C9E41E}"/>
              </a:ext>
            </a:extLst>
          </p:cNvPr>
          <p:cNvPicPr>
            <a:picLocks noChangeAspect="1"/>
          </p:cNvPicPr>
          <p:nvPr>
            <a:audioFile r:link="rId1"/>
            <p:extLst>
              <p:ext uri="{DAA4B4D4-6D71-4841-9C94-3DE7FCFB9230}">
                <p14:media xmlns:p14="http://schemas.microsoft.com/office/powerpoint/2010/main" r:embed="rId2">
                  <p14:trim st="759.9828" end="1503.86"/>
                </p14:media>
              </p:ext>
            </p:extLst>
          </p:nvPr>
        </p:nvPicPr>
        <p:blipFill>
          <a:blip r:embed="rId6"/>
          <a:stretch>
            <a:fillRect/>
          </a:stretch>
        </p:blipFill>
        <p:spPr>
          <a:xfrm>
            <a:off x="10855569" y="5802872"/>
            <a:ext cx="487363" cy="487363"/>
          </a:xfrm>
          <a:prstGeom prst="rect">
            <a:avLst/>
          </a:prstGeom>
        </p:spPr>
      </p:pic>
    </p:spTree>
    <p:extLst>
      <p:ext uri="{BB962C8B-B14F-4D97-AF65-F5344CB8AC3E}">
        <p14:creationId xmlns:p14="http://schemas.microsoft.com/office/powerpoint/2010/main" val="101107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F96D948-2189-7E48-B12C-EB361BB6E1CA}"/>
              </a:ext>
            </a:extLst>
          </p:cNvPr>
          <p:cNvGrpSpPr/>
          <p:nvPr/>
        </p:nvGrpSpPr>
        <p:grpSpPr>
          <a:xfrm>
            <a:off x="841527" y="1246973"/>
            <a:ext cx="4536143" cy="4960646"/>
            <a:chOff x="1294821" y="978032"/>
            <a:chExt cx="4536143" cy="4960646"/>
          </a:xfrm>
        </p:grpSpPr>
        <p:pic>
          <p:nvPicPr>
            <p:cNvPr id="5" name="图片 4">
              <a:extLst>
                <a:ext uri="{FF2B5EF4-FFF2-40B4-BE49-F238E27FC236}">
                  <a16:creationId xmlns:a16="http://schemas.microsoft.com/office/drawing/2014/main" id="{6CB5259C-F0F3-814A-82DA-483A9289964F}"/>
                </a:ext>
              </a:extLst>
            </p:cNvPr>
            <p:cNvPicPr>
              <a:picLocks noChangeAspect="1"/>
            </p:cNvPicPr>
            <p:nvPr/>
          </p:nvPicPr>
          <p:blipFill rotWithShape="1">
            <a:blip r:embed="rId5"/>
            <a:srcRect l="737" t="1170" r="1676"/>
            <a:stretch/>
          </p:blipFill>
          <p:spPr>
            <a:xfrm>
              <a:off x="1294821" y="978032"/>
              <a:ext cx="4536143" cy="4960646"/>
            </a:xfrm>
            <a:prstGeom prst="rect">
              <a:avLst/>
            </a:prstGeom>
            <a:ln>
              <a:solidFill>
                <a:schemeClr val="bg2">
                  <a:lumMod val="90000"/>
                </a:schemeClr>
              </a:solidFill>
            </a:ln>
          </p:spPr>
        </p:pic>
        <p:sp>
          <p:nvSpPr>
            <p:cNvPr id="6" name="文本框 5">
              <a:extLst>
                <a:ext uri="{FF2B5EF4-FFF2-40B4-BE49-F238E27FC236}">
                  <a16:creationId xmlns:a16="http://schemas.microsoft.com/office/drawing/2014/main" id="{6E781FF3-9062-9B4B-8364-4CF0BAA9773E}"/>
                </a:ext>
              </a:extLst>
            </p:cNvPr>
            <p:cNvSpPr txBox="1"/>
            <p:nvPr/>
          </p:nvSpPr>
          <p:spPr>
            <a:xfrm>
              <a:off x="3389299" y="978032"/>
              <a:ext cx="920931" cy="127316"/>
            </a:xfrm>
            <a:prstGeom prst="rect">
              <a:avLst/>
            </a:prstGeom>
            <a:solidFill>
              <a:srgbClr val="F7F7F7"/>
            </a:solidFill>
          </p:spPr>
          <p:txBody>
            <a:bodyPr wrap="square" rtlCol="0">
              <a:spAutoFit/>
            </a:bodyPr>
            <a:lstStyle/>
            <a:p>
              <a:endParaRPr kumimoji="1" lang="zh-CN" altLang="en-US" dirty="0"/>
            </a:p>
          </p:txBody>
        </p:sp>
      </p:grpSp>
      <p:pic>
        <p:nvPicPr>
          <p:cNvPr id="7" name="图片 6">
            <a:extLst>
              <a:ext uri="{FF2B5EF4-FFF2-40B4-BE49-F238E27FC236}">
                <a16:creationId xmlns:a16="http://schemas.microsoft.com/office/drawing/2014/main" id="{B563EAC7-18AC-1741-8F4B-257E4EA641CF}"/>
              </a:ext>
            </a:extLst>
          </p:cNvPr>
          <p:cNvPicPr>
            <a:picLocks noChangeAspect="1"/>
          </p:cNvPicPr>
          <p:nvPr/>
        </p:nvPicPr>
        <p:blipFill>
          <a:blip r:embed="rId6"/>
          <a:stretch>
            <a:fillRect/>
          </a:stretch>
        </p:blipFill>
        <p:spPr>
          <a:xfrm>
            <a:off x="6436017" y="1241600"/>
            <a:ext cx="4434804" cy="3772464"/>
          </a:xfrm>
          <a:prstGeom prst="rect">
            <a:avLst/>
          </a:prstGeom>
          <a:solidFill>
            <a:schemeClr val="bg1"/>
          </a:solidFill>
          <a:ln>
            <a:solidFill>
              <a:schemeClr val="bg2">
                <a:lumMod val="90000"/>
              </a:schemeClr>
            </a:solidFill>
          </a:ln>
        </p:spPr>
      </p:pic>
      <p:sp>
        <p:nvSpPr>
          <p:cNvPr id="9" name="文本框 8">
            <a:extLst>
              <a:ext uri="{FF2B5EF4-FFF2-40B4-BE49-F238E27FC236}">
                <a16:creationId xmlns:a16="http://schemas.microsoft.com/office/drawing/2014/main" id="{157D8CA9-15A3-3446-8E71-56C4EB61693E}"/>
              </a:ext>
            </a:extLst>
          </p:cNvPr>
          <p:cNvSpPr txBox="1"/>
          <p:nvPr/>
        </p:nvSpPr>
        <p:spPr>
          <a:xfrm>
            <a:off x="3735721" y="841490"/>
            <a:ext cx="1649506" cy="400110"/>
          </a:xfrm>
          <a:prstGeom prst="rect">
            <a:avLst/>
          </a:prstGeom>
          <a:solidFill>
            <a:schemeClr val="accent5">
              <a:lumMod val="75000"/>
            </a:schemeClr>
          </a:solidFill>
        </p:spPr>
        <p:txBody>
          <a:bodyPr wrap="square" rtlCol="0">
            <a:spAutoFit/>
          </a:bodyPr>
          <a:lstStyle/>
          <a:p>
            <a:r>
              <a:rPr kumimoji="1" lang="en-US" altLang="zh-CN" sz="2000" b="1" dirty="0">
                <a:solidFill>
                  <a:schemeClr val="bg1"/>
                </a:solidFill>
              </a:rPr>
              <a:t> Delete URL </a:t>
            </a:r>
            <a:endParaRPr kumimoji="1" lang="zh-CN" altLang="en-US" sz="2000" b="1" dirty="0">
              <a:solidFill>
                <a:schemeClr val="bg1"/>
              </a:solidFill>
            </a:endParaRPr>
          </a:p>
        </p:txBody>
      </p:sp>
      <p:sp>
        <p:nvSpPr>
          <p:cNvPr id="10" name="文本框 9">
            <a:extLst>
              <a:ext uri="{FF2B5EF4-FFF2-40B4-BE49-F238E27FC236}">
                <a16:creationId xmlns:a16="http://schemas.microsoft.com/office/drawing/2014/main" id="{626CEFA1-2A5B-894D-ABD8-3059A28569EE}"/>
              </a:ext>
            </a:extLst>
          </p:cNvPr>
          <p:cNvSpPr txBox="1"/>
          <p:nvPr/>
        </p:nvSpPr>
        <p:spPr>
          <a:xfrm>
            <a:off x="8568835" y="843443"/>
            <a:ext cx="2301986" cy="398157"/>
          </a:xfrm>
          <a:prstGeom prst="rect">
            <a:avLst/>
          </a:prstGeom>
          <a:solidFill>
            <a:schemeClr val="accent5">
              <a:lumMod val="75000"/>
            </a:schemeClr>
          </a:solidFill>
        </p:spPr>
        <p:txBody>
          <a:bodyPr wrap="square" rtlCol="0">
            <a:spAutoFit/>
          </a:bodyPr>
          <a:lstStyle/>
          <a:p>
            <a:r>
              <a:rPr kumimoji="1" lang="en-US" altLang="zh-CN" sz="2000" b="1" dirty="0">
                <a:solidFill>
                  <a:schemeClr val="bg1"/>
                </a:solidFill>
              </a:rPr>
              <a:t> Delete stopwords</a:t>
            </a:r>
            <a:endParaRPr kumimoji="1" lang="zh-CN" altLang="en-US" sz="2000" b="1" dirty="0">
              <a:solidFill>
                <a:schemeClr val="bg1"/>
              </a:solidFill>
            </a:endParaRPr>
          </a:p>
        </p:txBody>
      </p:sp>
      <p:cxnSp>
        <p:nvCxnSpPr>
          <p:cNvPr id="12" name="直线箭头连接符 11">
            <a:extLst>
              <a:ext uri="{FF2B5EF4-FFF2-40B4-BE49-F238E27FC236}">
                <a16:creationId xmlns:a16="http://schemas.microsoft.com/office/drawing/2014/main" id="{06C27FB9-C0D2-0A42-9335-9B2F99C4A113}"/>
              </a:ext>
            </a:extLst>
          </p:cNvPr>
          <p:cNvCxnSpPr>
            <a:cxnSpLocks/>
          </p:cNvCxnSpPr>
          <p:nvPr/>
        </p:nvCxnSpPr>
        <p:spPr>
          <a:xfrm>
            <a:off x="5017962" y="5868291"/>
            <a:ext cx="1078038" cy="0"/>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5AE5136-5265-D641-86E5-8778627DC272}"/>
              </a:ext>
            </a:extLst>
          </p:cNvPr>
          <p:cNvSpPr txBox="1"/>
          <p:nvPr/>
        </p:nvSpPr>
        <p:spPr>
          <a:xfrm>
            <a:off x="6096000" y="5683625"/>
            <a:ext cx="1707180" cy="369332"/>
          </a:xfrm>
          <a:prstGeom prst="rect">
            <a:avLst/>
          </a:prstGeom>
          <a:noFill/>
        </p:spPr>
        <p:txBody>
          <a:bodyPr wrap="square" rtlCol="0">
            <a:spAutoFit/>
          </a:bodyPr>
          <a:lstStyle/>
          <a:p>
            <a:r>
              <a:rPr kumimoji="1" lang="en-US" altLang="zh-CN" b="1" dirty="0">
                <a:latin typeface="Arial" panose="020B0604020202020204" pitchFamily="34" charset="0"/>
                <a:cs typeface="Arial" panose="020B0604020202020204" pitchFamily="34" charset="0"/>
              </a:rPr>
              <a:t>Split words</a:t>
            </a:r>
            <a:endParaRPr kumimoji="1" lang="zh-CN" altLang="en-US" b="1"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6E7E1C21-2D60-E64D-90D0-2ECC94C2625F}"/>
              </a:ext>
            </a:extLst>
          </p:cNvPr>
          <p:cNvSpPr/>
          <p:nvPr/>
        </p:nvSpPr>
        <p:spPr>
          <a:xfrm>
            <a:off x="6436017" y="5281416"/>
            <a:ext cx="5276260" cy="261610"/>
          </a:xfrm>
          <a:prstGeom prst="rect">
            <a:avLst/>
          </a:prstGeom>
        </p:spPr>
        <p:txBody>
          <a:bodyPr wrap="square">
            <a:spAutoFit/>
          </a:bodyPr>
          <a:lstStyle/>
          <a:p>
            <a:r>
              <a:rPr lang="en" altLang="zh-CN" sz="1100" dirty="0">
                <a:solidFill>
                  <a:srgbClr val="C00000"/>
                </a:solidFill>
                <a:latin typeface="Arial" panose="020B0604020202020204" pitchFamily="34" charset="0"/>
                <a:cs typeface="Arial" panose="020B0604020202020204" pitchFamily="34" charset="0"/>
              </a:rPr>
              <a:t>'</a:t>
            </a:r>
            <a:r>
              <a:rPr lang="en" altLang="zh-CN" sz="1100" dirty="0" err="1">
                <a:solidFill>
                  <a:srgbClr val="C00000"/>
                </a:solidFill>
                <a:latin typeface="Arial" panose="020B0604020202020204" pitchFamily="34" charset="0"/>
                <a:cs typeface="Arial" panose="020B0604020202020204" pitchFamily="34" charset="0"/>
              </a:rPr>
              <a:t>i</a:t>
            </a:r>
            <a:r>
              <a:rPr lang="en" altLang="zh-CN" sz="1100" dirty="0">
                <a:solidFill>
                  <a:srgbClr val="C00000"/>
                </a:solidFill>
                <a:latin typeface="Arial" panose="020B0604020202020204" pitchFamily="34" charset="0"/>
                <a:cs typeface="Arial" panose="020B0604020202020204" pitchFamily="34" charset="0"/>
              </a:rPr>
              <a:t>', 'me', 'my', 'myself', 'we', 'our', 'ours', 'ourselves', 'you', "you're", "you've’…</a:t>
            </a:r>
            <a:endParaRPr lang="zh-CN" altLang="en-US" sz="1100" dirty="0">
              <a:solidFill>
                <a:srgbClr val="C00000"/>
              </a:solidFill>
              <a:latin typeface="Arial" panose="020B0604020202020204" pitchFamily="34" charset="0"/>
              <a:cs typeface="Arial" panose="020B0604020202020204" pitchFamily="34" charset="0"/>
            </a:endParaRPr>
          </a:p>
        </p:txBody>
      </p:sp>
      <p:pic>
        <p:nvPicPr>
          <p:cNvPr id="2" name="11">
            <a:hlinkClick r:id="" action="ppaction://media"/>
            <a:extLst>
              <a:ext uri="{FF2B5EF4-FFF2-40B4-BE49-F238E27FC236}">
                <a16:creationId xmlns:a16="http://schemas.microsoft.com/office/drawing/2014/main" id="{C0919825-8288-4CE7-9CDB-D5B3D41A3AED}"/>
              </a:ext>
            </a:extLst>
          </p:cNvPr>
          <p:cNvPicPr>
            <a:picLocks noChangeAspect="1"/>
          </p:cNvPicPr>
          <p:nvPr>
            <a:audioFile r:link="rId1"/>
            <p:extLst>
              <p:ext uri="{DAA4B4D4-6D71-4841-9C94-3DE7FCFB9230}">
                <p14:media xmlns:p14="http://schemas.microsoft.com/office/powerpoint/2010/main" r:embed="rId2">
                  <p14:trim st="649.8024" end="7093.7551"/>
                </p14:media>
              </p:ext>
            </p:extLst>
          </p:nvPr>
        </p:nvPicPr>
        <p:blipFill>
          <a:blip r:embed="rId7"/>
          <a:stretch>
            <a:fillRect/>
          </a:stretch>
        </p:blipFill>
        <p:spPr>
          <a:xfrm>
            <a:off x="10863110" y="5809275"/>
            <a:ext cx="487363" cy="487363"/>
          </a:xfrm>
          <a:prstGeom prst="rect">
            <a:avLst/>
          </a:prstGeom>
        </p:spPr>
      </p:pic>
    </p:spTree>
    <p:extLst>
      <p:ext uri="{BB962C8B-B14F-4D97-AF65-F5344CB8AC3E}">
        <p14:creationId xmlns:p14="http://schemas.microsoft.com/office/powerpoint/2010/main" val="98477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1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5DD6D0-D2D4-2644-8F0D-E24EB87FC3C5}"/>
              </a:ext>
            </a:extLst>
          </p:cNvPr>
          <p:cNvSpPr txBox="1"/>
          <p:nvPr/>
        </p:nvSpPr>
        <p:spPr>
          <a:xfrm>
            <a:off x="10855234" y="0"/>
            <a:ext cx="1336766" cy="6858000"/>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txBody>
          <a:bodyPr wrap="square" rtlCol="0">
            <a:spAutoFit/>
          </a:bodyPr>
          <a:lstStyle/>
          <a:p>
            <a:endParaRPr kumimoji="1" lang="zh-CN" altLang="en-US" dirty="0"/>
          </a:p>
        </p:txBody>
      </p:sp>
      <p:pic>
        <p:nvPicPr>
          <p:cNvPr id="4" name="图片 4">
            <a:extLst>
              <a:ext uri="{FF2B5EF4-FFF2-40B4-BE49-F238E27FC236}">
                <a16:creationId xmlns:a16="http://schemas.microsoft.com/office/drawing/2014/main" id="{BDF3E14B-D7FB-47E9-B5DD-8D28322A3722}"/>
              </a:ext>
            </a:extLst>
          </p:cNvPr>
          <p:cNvPicPr>
            <a:picLocks noChangeAspect="1"/>
          </p:cNvPicPr>
          <p:nvPr/>
        </p:nvPicPr>
        <p:blipFill rotWithShape="1">
          <a:blip r:embed="rId5"/>
          <a:srcRect r="-8" b="47131"/>
          <a:stretch/>
        </p:blipFill>
        <p:spPr>
          <a:xfrm>
            <a:off x="3671180" y="1899323"/>
            <a:ext cx="4413323" cy="1598058"/>
          </a:xfrm>
          <a:prstGeom prst="rect">
            <a:avLst/>
          </a:prstGeom>
          <a:ln>
            <a:solidFill>
              <a:schemeClr val="bg2">
                <a:lumMod val="75000"/>
              </a:schemeClr>
            </a:solidFill>
          </a:ln>
        </p:spPr>
      </p:pic>
      <p:pic>
        <p:nvPicPr>
          <p:cNvPr id="5" name="图片 6">
            <a:extLst>
              <a:ext uri="{FF2B5EF4-FFF2-40B4-BE49-F238E27FC236}">
                <a16:creationId xmlns:a16="http://schemas.microsoft.com/office/drawing/2014/main" id="{9581B730-948C-4478-8AD3-284F50F01013}"/>
              </a:ext>
            </a:extLst>
          </p:cNvPr>
          <p:cNvPicPr>
            <a:picLocks noChangeAspect="1"/>
          </p:cNvPicPr>
          <p:nvPr/>
        </p:nvPicPr>
        <p:blipFill>
          <a:blip r:embed="rId6"/>
          <a:stretch>
            <a:fillRect/>
          </a:stretch>
        </p:blipFill>
        <p:spPr>
          <a:xfrm>
            <a:off x="3357011" y="3831580"/>
            <a:ext cx="5041660" cy="2354294"/>
          </a:xfrm>
          <a:prstGeom prst="rect">
            <a:avLst/>
          </a:prstGeom>
          <a:ln>
            <a:solidFill>
              <a:schemeClr val="bg2">
                <a:lumMod val="75000"/>
              </a:schemeClr>
            </a:solidFill>
          </a:ln>
        </p:spPr>
      </p:pic>
      <p:sp>
        <p:nvSpPr>
          <p:cNvPr id="6" name="文本框 7">
            <a:extLst>
              <a:ext uri="{FF2B5EF4-FFF2-40B4-BE49-F238E27FC236}">
                <a16:creationId xmlns:a16="http://schemas.microsoft.com/office/drawing/2014/main" id="{3B547F91-4CA9-4BFC-AE57-E1A58C4F77BC}"/>
              </a:ext>
            </a:extLst>
          </p:cNvPr>
          <p:cNvSpPr txBox="1"/>
          <p:nvPr/>
        </p:nvSpPr>
        <p:spPr>
          <a:xfrm>
            <a:off x="4883737" y="1165014"/>
            <a:ext cx="1788854" cy="400110"/>
          </a:xfrm>
          <a:prstGeom prst="rect">
            <a:avLst/>
          </a:prstGeom>
          <a:noFill/>
        </p:spPr>
        <p:txBody>
          <a:bodyPr wrap="square" rtlCol="0">
            <a:spAutoFit/>
          </a:bodyPr>
          <a:lstStyle/>
          <a:p>
            <a:pPr algn="ctr"/>
            <a:r>
              <a:rPr kumimoji="1" lang="en-US" altLang="zh-CN" sz="2000" b="1" dirty="0">
                <a:latin typeface="Arial" panose="020B0604020202020204" pitchFamily="34" charset="0"/>
                <a:cs typeface="Arial" panose="020B0604020202020204" pitchFamily="34" charset="0"/>
              </a:rPr>
              <a:t>Vectorization</a:t>
            </a:r>
            <a:endParaRPr kumimoji="1" lang="zh-CN" altLang="en-US" sz="2000" b="1" dirty="0">
              <a:latin typeface="Arial" panose="020B0604020202020204" pitchFamily="34" charset="0"/>
              <a:cs typeface="Arial" panose="020B0604020202020204" pitchFamily="34" charset="0"/>
            </a:endParaRPr>
          </a:p>
        </p:txBody>
      </p:sp>
      <p:pic>
        <p:nvPicPr>
          <p:cNvPr id="8" name="12">
            <a:hlinkClick r:id="" action="ppaction://media"/>
            <a:extLst>
              <a:ext uri="{FF2B5EF4-FFF2-40B4-BE49-F238E27FC236}">
                <a16:creationId xmlns:a16="http://schemas.microsoft.com/office/drawing/2014/main" id="{9319D9FA-8260-4258-975F-A917E751F214}"/>
              </a:ext>
            </a:extLst>
          </p:cNvPr>
          <p:cNvPicPr>
            <a:picLocks noChangeAspect="1"/>
          </p:cNvPicPr>
          <p:nvPr>
            <a:audioFile r:link="rId1"/>
            <p:extLst>
              <p:ext uri="{DAA4B4D4-6D71-4841-9C94-3DE7FCFB9230}">
                <p14:media xmlns:p14="http://schemas.microsoft.com/office/powerpoint/2010/main" r:embed="rId2">
                  <p14:trim st="587.4163" end="1178.7356"/>
                </p14:media>
              </p:ext>
            </p:extLst>
          </p:nvPr>
        </p:nvPicPr>
        <p:blipFill>
          <a:blip r:embed="rId7"/>
          <a:stretch>
            <a:fillRect/>
          </a:stretch>
        </p:blipFill>
        <p:spPr>
          <a:xfrm>
            <a:off x="10200640" y="5832813"/>
            <a:ext cx="487363" cy="487363"/>
          </a:xfrm>
          <a:prstGeom prst="rect">
            <a:avLst/>
          </a:prstGeom>
        </p:spPr>
      </p:pic>
    </p:spTree>
    <p:extLst>
      <p:ext uri="{BB962C8B-B14F-4D97-AF65-F5344CB8AC3E}">
        <p14:creationId xmlns:p14="http://schemas.microsoft.com/office/powerpoint/2010/main" val="4078947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6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06A1B2BC-CE0B-B641-AED8-AC084F6484F1}"/>
              </a:ext>
            </a:extLst>
          </p:cNvPr>
          <p:cNvSpPr>
            <a:spLocks noGrp="1"/>
          </p:cNvSpPr>
          <p:nvPr>
            <p:ph type="title"/>
          </p:nvPr>
        </p:nvSpPr>
        <p:spPr>
          <a:xfrm>
            <a:off x="1023521" y="1027509"/>
            <a:ext cx="5178117" cy="830997"/>
          </a:xfrm>
          <a:solidFill>
            <a:schemeClr val="bg1"/>
          </a:solidFill>
        </p:spPr>
        <p:txBody>
          <a:bodyPr>
            <a:normAutofit/>
          </a:bodyPr>
          <a:lstStyle/>
          <a:p>
            <a:r>
              <a:rPr lang="en-US" altLang="zh-CN" sz="2800" b="1" dirty="0">
                <a:latin typeface="Arial" panose="020B0604020202020204" pitchFamily="34" charset="0"/>
                <a:cs typeface="Arial" panose="020B0604020202020204" pitchFamily="34" charset="0"/>
              </a:rPr>
              <a:t>Modelling (Task A)</a:t>
            </a:r>
            <a:endParaRPr lang="zh-CN" altLang="en-US" sz="2800" b="1"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EB35760F-27CC-1F4F-8871-147CA1AE5B63}"/>
              </a:ext>
            </a:extLst>
          </p:cNvPr>
          <p:cNvSpPr txBox="1"/>
          <p:nvPr/>
        </p:nvSpPr>
        <p:spPr>
          <a:xfrm>
            <a:off x="7605825" y="1720006"/>
            <a:ext cx="525803" cy="276999"/>
          </a:xfrm>
          <a:prstGeom prst="rect">
            <a:avLst/>
          </a:prstGeom>
          <a:solidFill>
            <a:schemeClr val="accent5">
              <a:lumMod val="75000"/>
            </a:schemeClr>
          </a:solidFill>
        </p:spPr>
        <p:txBody>
          <a:bodyPr wrap="square" rtlCol="0">
            <a:spAutoFit/>
          </a:bodyPr>
          <a:lstStyle/>
          <a:p>
            <a:r>
              <a:rPr kumimoji="1" lang="en-US" altLang="zh-CN" sz="1200" b="1" dirty="0">
                <a:solidFill>
                  <a:schemeClr val="bg1"/>
                </a:solidFill>
                <a:latin typeface="Arial" panose="020B0604020202020204" pitchFamily="34" charset="0"/>
                <a:cs typeface="Arial" panose="020B0604020202020204" pitchFamily="34" charset="0"/>
              </a:rPr>
              <a:t>SGD </a:t>
            </a:r>
            <a:endParaRPr kumimoji="1" lang="zh-CN" altLang="en-US" sz="1200" b="1" dirty="0">
              <a:solidFill>
                <a:schemeClr val="bg1"/>
              </a:solidFill>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E533BCF1-5042-1649-A0B4-49D2C8E057F9}"/>
              </a:ext>
            </a:extLst>
          </p:cNvPr>
          <p:cNvSpPr txBox="1"/>
          <p:nvPr/>
        </p:nvSpPr>
        <p:spPr>
          <a:xfrm>
            <a:off x="2554853" y="1720006"/>
            <a:ext cx="808833" cy="276999"/>
          </a:xfrm>
          <a:prstGeom prst="rect">
            <a:avLst/>
          </a:prstGeom>
          <a:solidFill>
            <a:schemeClr val="accent5">
              <a:lumMod val="75000"/>
            </a:schemeClr>
          </a:solidFill>
        </p:spPr>
        <p:txBody>
          <a:bodyPr wrap="square" rtlCol="0">
            <a:spAutoFit/>
          </a:bodyPr>
          <a:lstStyle/>
          <a:p>
            <a:r>
              <a:rPr lang="en" altLang="zh-CN" sz="1200" b="1" dirty="0">
                <a:solidFill>
                  <a:schemeClr val="bg1"/>
                </a:solidFill>
                <a:latin typeface="Arial" panose="020B0604020202020204" pitchFamily="34" charset="0"/>
                <a:cs typeface="Arial" panose="020B0604020202020204" pitchFamily="34" charset="0"/>
              </a:rPr>
              <a:t>Xgboost</a:t>
            </a:r>
          </a:p>
        </p:txBody>
      </p:sp>
      <p:pic>
        <p:nvPicPr>
          <p:cNvPr id="14" name="图片 13">
            <a:extLst>
              <a:ext uri="{FF2B5EF4-FFF2-40B4-BE49-F238E27FC236}">
                <a16:creationId xmlns:a16="http://schemas.microsoft.com/office/drawing/2014/main" id="{8335FECE-802D-9845-8648-85964862A0C3}"/>
              </a:ext>
            </a:extLst>
          </p:cNvPr>
          <p:cNvPicPr>
            <a:picLocks noChangeAspect="1"/>
          </p:cNvPicPr>
          <p:nvPr/>
        </p:nvPicPr>
        <p:blipFill rotWithShape="1">
          <a:blip r:embed="rId5"/>
          <a:srcRect l="953"/>
          <a:stretch/>
        </p:blipFill>
        <p:spPr>
          <a:xfrm>
            <a:off x="891516" y="2107214"/>
            <a:ext cx="4401119" cy="4026556"/>
          </a:xfrm>
          <a:prstGeom prst="rect">
            <a:avLst/>
          </a:prstGeom>
          <a:ln>
            <a:solidFill>
              <a:schemeClr val="bg2">
                <a:lumMod val="75000"/>
              </a:schemeClr>
            </a:solidFill>
          </a:ln>
        </p:spPr>
      </p:pic>
      <p:pic>
        <p:nvPicPr>
          <p:cNvPr id="15" name="图片 14">
            <a:extLst>
              <a:ext uri="{FF2B5EF4-FFF2-40B4-BE49-F238E27FC236}">
                <a16:creationId xmlns:a16="http://schemas.microsoft.com/office/drawing/2014/main" id="{C4481C90-1135-234A-AB13-AAF9813780E0}"/>
              </a:ext>
            </a:extLst>
          </p:cNvPr>
          <p:cNvPicPr>
            <a:picLocks noChangeAspect="1"/>
          </p:cNvPicPr>
          <p:nvPr/>
        </p:nvPicPr>
        <p:blipFill>
          <a:blip r:embed="rId6"/>
          <a:stretch>
            <a:fillRect/>
          </a:stretch>
        </p:blipFill>
        <p:spPr>
          <a:xfrm>
            <a:off x="5595238" y="2094857"/>
            <a:ext cx="4811506" cy="3576600"/>
          </a:xfrm>
          <a:prstGeom prst="rect">
            <a:avLst/>
          </a:prstGeom>
          <a:ln>
            <a:solidFill>
              <a:schemeClr val="bg2">
                <a:lumMod val="75000"/>
              </a:schemeClr>
            </a:solidFill>
          </a:ln>
        </p:spPr>
      </p:pic>
      <p:sp>
        <p:nvSpPr>
          <p:cNvPr id="16" name="文本框 15">
            <a:extLst>
              <a:ext uri="{FF2B5EF4-FFF2-40B4-BE49-F238E27FC236}">
                <a16:creationId xmlns:a16="http://schemas.microsoft.com/office/drawing/2014/main" id="{8F1F65F5-6D83-CD4A-95D1-6A4CCC3F7576}"/>
              </a:ext>
            </a:extLst>
          </p:cNvPr>
          <p:cNvSpPr txBox="1"/>
          <p:nvPr/>
        </p:nvSpPr>
        <p:spPr>
          <a:xfrm>
            <a:off x="10855234" y="0"/>
            <a:ext cx="1336766" cy="6858000"/>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txBody>
          <a:bodyPr wrap="square" rtlCol="0">
            <a:spAutoFit/>
          </a:bodyPr>
          <a:lstStyle/>
          <a:p>
            <a:endParaRPr kumimoji="1" lang="zh-CN" altLang="en-US" dirty="0"/>
          </a:p>
        </p:txBody>
      </p:sp>
      <p:pic>
        <p:nvPicPr>
          <p:cNvPr id="2" name="13">
            <a:hlinkClick r:id="" action="ppaction://media"/>
            <a:extLst>
              <a:ext uri="{FF2B5EF4-FFF2-40B4-BE49-F238E27FC236}">
                <a16:creationId xmlns:a16="http://schemas.microsoft.com/office/drawing/2014/main" id="{33A0DCFC-2757-4649-AE9B-526217143398}"/>
              </a:ext>
            </a:extLst>
          </p:cNvPr>
          <p:cNvPicPr>
            <a:picLocks noChangeAspect="1"/>
          </p:cNvPicPr>
          <p:nvPr>
            <a:audioFile r:link="rId1"/>
            <p:extLst>
              <p:ext uri="{DAA4B4D4-6D71-4841-9C94-3DE7FCFB9230}">
                <p14:media xmlns:p14="http://schemas.microsoft.com/office/powerpoint/2010/main" r:embed="rId2">
                  <p14:trim end="17001.7052"/>
                </p14:media>
              </p:ext>
            </p:extLst>
          </p:nvPr>
        </p:nvPicPr>
        <p:blipFill>
          <a:blip r:embed="rId7"/>
          <a:stretch>
            <a:fillRect/>
          </a:stretch>
        </p:blipFill>
        <p:spPr>
          <a:xfrm>
            <a:off x="9837943" y="5907808"/>
            <a:ext cx="487363" cy="487363"/>
          </a:xfrm>
          <a:prstGeom prst="rect">
            <a:avLst/>
          </a:prstGeom>
        </p:spPr>
      </p:pic>
    </p:spTree>
    <p:extLst>
      <p:ext uri="{BB962C8B-B14F-4D97-AF65-F5344CB8AC3E}">
        <p14:creationId xmlns:p14="http://schemas.microsoft.com/office/powerpoint/2010/main" val="21849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06A1B2BC-CE0B-B641-AED8-AC084F6484F1}"/>
              </a:ext>
            </a:extLst>
          </p:cNvPr>
          <p:cNvSpPr>
            <a:spLocks noGrp="1"/>
          </p:cNvSpPr>
          <p:nvPr>
            <p:ph type="title"/>
          </p:nvPr>
        </p:nvSpPr>
        <p:spPr>
          <a:xfrm>
            <a:off x="1023521" y="1027509"/>
            <a:ext cx="5178117" cy="830997"/>
          </a:xfrm>
          <a:solidFill>
            <a:schemeClr val="bg1"/>
          </a:solidFill>
        </p:spPr>
        <p:txBody>
          <a:bodyPr>
            <a:normAutofit/>
          </a:bodyPr>
          <a:lstStyle/>
          <a:p>
            <a:r>
              <a:rPr lang="en-US" altLang="zh-CN" sz="2800" b="1" dirty="0">
                <a:latin typeface="Arial" panose="020B0604020202020204" pitchFamily="34" charset="0"/>
                <a:cs typeface="Arial" panose="020B0604020202020204" pitchFamily="34" charset="0"/>
              </a:rPr>
              <a:t>Modelling (Task B)</a:t>
            </a:r>
            <a:endParaRPr lang="zh-CN" altLang="en-US" sz="2800" b="1" dirty="0">
              <a:latin typeface="Arial" panose="020B0604020202020204" pitchFamily="34" charset="0"/>
              <a:cs typeface="Arial" panose="020B0604020202020204" pitchFamily="34" charset="0"/>
            </a:endParaRPr>
          </a:p>
        </p:txBody>
      </p:sp>
      <p:grpSp>
        <p:nvGrpSpPr>
          <p:cNvPr id="2" name="组合 1">
            <a:extLst>
              <a:ext uri="{FF2B5EF4-FFF2-40B4-BE49-F238E27FC236}">
                <a16:creationId xmlns:a16="http://schemas.microsoft.com/office/drawing/2014/main" id="{B2306604-3FC2-BC4C-A3A0-753F4EE9D33D}"/>
              </a:ext>
            </a:extLst>
          </p:cNvPr>
          <p:cNvGrpSpPr/>
          <p:nvPr/>
        </p:nvGrpSpPr>
        <p:grpSpPr>
          <a:xfrm>
            <a:off x="917972" y="1720006"/>
            <a:ext cx="4401119" cy="4401407"/>
            <a:chOff x="5461338" y="1720006"/>
            <a:chExt cx="4401119" cy="4401407"/>
          </a:xfrm>
        </p:grpSpPr>
        <p:pic>
          <p:nvPicPr>
            <p:cNvPr id="10" name="图片 9">
              <a:extLst>
                <a:ext uri="{FF2B5EF4-FFF2-40B4-BE49-F238E27FC236}">
                  <a16:creationId xmlns:a16="http://schemas.microsoft.com/office/drawing/2014/main" id="{95F2A6C3-0439-0147-A1B9-C7785C2E3E33}"/>
                </a:ext>
              </a:extLst>
            </p:cNvPr>
            <p:cNvPicPr>
              <a:picLocks noChangeAspect="1"/>
            </p:cNvPicPr>
            <p:nvPr/>
          </p:nvPicPr>
          <p:blipFill>
            <a:blip r:embed="rId5"/>
            <a:stretch>
              <a:fillRect/>
            </a:stretch>
          </p:blipFill>
          <p:spPr>
            <a:xfrm>
              <a:off x="5461338" y="2094857"/>
              <a:ext cx="4401119" cy="4026556"/>
            </a:xfrm>
            <a:prstGeom prst="rect">
              <a:avLst/>
            </a:prstGeom>
            <a:ln>
              <a:solidFill>
                <a:schemeClr val="bg2">
                  <a:lumMod val="75000"/>
                </a:schemeClr>
              </a:solidFill>
            </a:ln>
          </p:spPr>
        </p:pic>
        <p:sp>
          <p:nvSpPr>
            <p:cNvPr id="12" name="文本框 11">
              <a:extLst>
                <a:ext uri="{FF2B5EF4-FFF2-40B4-BE49-F238E27FC236}">
                  <a16:creationId xmlns:a16="http://schemas.microsoft.com/office/drawing/2014/main" id="{EB35760F-27CC-1F4F-8871-147CA1AE5B63}"/>
                </a:ext>
              </a:extLst>
            </p:cNvPr>
            <p:cNvSpPr txBox="1"/>
            <p:nvPr/>
          </p:nvSpPr>
          <p:spPr>
            <a:xfrm>
              <a:off x="6484595" y="1720006"/>
              <a:ext cx="1940948" cy="276999"/>
            </a:xfrm>
            <a:prstGeom prst="rect">
              <a:avLst/>
            </a:prstGeom>
            <a:solidFill>
              <a:schemeClr val="accent5">
                <a:lumMod val="75000"/>
              </a:schemeClr>
            </a:solidFill>
          </p:spPr>
          <p:txBody>
            <a:bodyPr wrap="square" rtlCol="0">
              <a:spAutoFit/>
            </a:bodyPr>
            <a:lstStyle/>
            <a:p>
              <a:r>
                <a:rPr kumimoji="1" lang="en-US" altLang="zh-CN" sz="1200" b="1" dirty="0">
                  <a:solidFill>
                    <a:schemeClr val="bg1"/>
                  </a:solidFill>
                  <a:latin typeface="Arial" panose="020B0604020202020204" pitchFamily="34" charset="0"/>
                  <a:cs typeface="Arial" panose="020B0604020202020204" pitchFamily="34" charset="0"/>
                </a:rPr>
                <a:t>Support Vector Machine</a:t>
              </a:r>
              <a:endParaRPr kumimoji="1" lang="zh-CN" altLang="en-US" sz="1200" b="1" dirty="0">
                <a:solidFill>
                  <a:schemeClr val="bg1"/>
                </a:solidFill>
                <a:latin typeface="Arial" panose="020B0604020202020204" pitchFamily="34" charset="0"/>
                <a:cs typeface="Arial" panose="020B0604020202020204" pitchFamily="34" charset="0"/>
              </a:endParaRPr>
            </a:p>
          </p:txBody>
        </p:sp>
      </p:grpSp>
      <p:grpSp>
        <p:nvGrpSpPr>
          <p:cNvPr id="3" name="组合 2">
            <a:extLst>
              <a:ext uri="{FF2B5EF4-FFF2-40B4-BE49-F238E27FC236}">
                <a16:creationId xmlns:a16="http://schemas.microsoft.com/office/drawing/2014/main" id="{2985882A-51DC-7641-A6F3-4B713C7BEDED}"/>
              </a:ext>
            </a:extLst>
          </p:cNvPr>
          <p:cNvGrpSpPr/>
          <p:nvPr/>
        </p:nvGrpSpPr>
        <p:grpSpPr>
          <a:xfrm>
            <a:off x="5911702" y="1720006"/>
            <a:ext cx="4092765" cy="4401407"/>
            <a:chOff x="1023521" y="1720006"/>
            <a:chExt cx="4092765" cy="4401407"/>
          </a:xfrm>
        </p:grpSpPr>
        <p:pic>
          <p:nvPicPr>
            <p:cNvPr id="9" name="图片 8">
              <a:extLst>
                <a:ext uri="{FF2B5EF4-FFF2-40B4-BE49-F238E27FC236}">
                  <a16:creationId xmlns:a16="http://schemas.microsoft.com/office/drawing/2014/main" id="{053C8C0C-A8C3-B842-8897-945444DD09AC}"/>
                </a:ext>
              </a:extLst>
            </p:cNvPr>
            <p:cNvPicPr>
              <a:picLocks noChangeAspect="1"/>
            </p:cNvPicPr>
            <p:nvPr/>
          </p:nvPicPr>
          <p:blipFill>
            <a:blip r:embed="rId6"/>
            <a:stretch>
              <a:fillRect/>
            </a:stretch>
          </p:blipFill>
          <p:spPr>
            <a:xfrm>
              <a:off x="1023521" y="2098910"/>
              <a:ext cx="4092765" cy="4022503"/>
            </a:xfrm>
            <a:prstGeom prst="rect">
              <a:avLst/>
            </a:prstGeom>
            <a:ln>
              <a:solidFill>
                <a:schemeClr val="bg2">
                  <a:lumMod val="75000"/>
                </a:schemeClr>
              </a:solidFill>
            </a:ln>
          </p:spPr>
        </p:pic>
        <p:sp>
          <p:nvSpPr>
            <p:cNvPr id="13" name="文本框 12">
              <a:extLst>
                <a:ext uri="{FF2B5EF4-FFF2-40B4-BE49-F238E27FC236}">
                  <a16:creationId xmlns:a16="http://schemas.microsoft.com/office/drawing/2014/main" id="{E533BCF1-5042-1649-A0B4-49D2C8E057F9}"/>
                </a:ext>
              </a:extLst>
            </p:cNvPr>
            <p:cNvSpPr txBox="1"/>
            <p:nvPr/>
          </p:nvSpPr>
          <p:spPr>
            <a:xfrm>
              <a:off x="2206510" y="1720006"/>
              <a:ext cx="1124519" cy="276999"/>
            </a:xfrm>
            <a:prstGeom prst="rect">
              <a:avLst/>
            </a:prstGeom>
            <a:solidFill>
              <a:schemeClr val="accent5">
                <a:lumMod val="75000"/>
              </a:schemeClr>
            </a:solidFill>
          </p:spPr>
          <p:txBody>
            <a:bodyPr wrap="square" rtlCol="0">
              <a:spAutoFit/>
            </a:bodyPr>
            <a:lstStyle/>
            <a:p>
              <a:r>
                <a:rPr lang="en" altLang="zh-CN" sz="1200" b="1" dirty="0">
                  <a:solidFill>
                    <a:schemeClr val="bg1"/>
                  </a:solidFill>
                  <a:latin typeface="Arial" panose="020B0604020202020204" pitchFamily="34" charset="0"/>
                  <a:cs typeface="Arial" panose="020B0604020202020204" pitchFamily="34" charset="0"/>
                </a:rPr>
                <a:t>Naïve Bayes</a:t>
              </a:r>
            </a:p>
          </p:txBody>
        </p:sp>
      </p:grpSp>
      <p:sp>
        <p:nvSpPr>
          <p:cNvPr id="7" name="文本框 6">
            <a:extLst>
              <a:ext uri="{FF2B5EF4-FFF2-40B4-BE49-F238E27FC236}">
                <a16:creationId xmlns:a16="http://schemas.microsoft.com/office/drawing/2014/main" id="{EAB9F763-855D-4249-AD2A-744BCE5874E0}"/>
              </a:ext>
            </a:extLst>
          </p:cNvPr>
          <p:cNvSpPr txBox="1"/>
          <p:nvPr/>
        </p:nvSpPr>
        <p:spPr>
          <a:xfrm>
            <a:off x="10855234" y="0"/>
            <a:ext cx="1336766" cy="6858000"/>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txBody>
          <a:bodyPr wrap="square" rtlCol="0">
            <a:spAutoFit/>
          </a:bodyPr>
          <a:lstStyle/>
          <a:p>
            <a:endParaRPr kumimoji="1" lang="zh-CN" altLang="en-US" dirty="0"/>
          </a:p>
        </p:txBody>
      </p:sp>
      <p:pic>
        <p:nvPicPr>
          <p:cNvPr id="4" name="14">
            <a:hlinkClick r:id="" action="ppaction://media"/>
            <a:extLst>
              <a:ext uri="{FF2B5EF4-FFF2-40B4-BE49-F238E27FC236}">
                <a16:creationId xmlns:a16="http://schemas.microsoft.com/office/drawing/2014/main" id="{00B7A458-758A-456A-BE9F-988F624605F1}"/>
              </a:ext>
            </a:extLst>
          </p:cNvPr>
          <p:cNvPicPr>
            <a:picLocks noChangeAspect="1"/>
          </p:cNvPicPr>
          <p:nvPr>
            <a:audioFile r:link="rId1"/>
            <p:extLst>
              <p:ext uri="{DAA4B4D4-6D71-4841-9C94-3DE7FCFB9230}">
                <p14:media xmlns:p14="http://schemas.microsoft.com/office/powerpoint/2010/main" r:embed="rId2">
                  <p14:trim st="1135.7699" end="19650.7888"/>
                </p14:media>
              </p:ext>
            </p:extLst>
          </p:nvPr>
        </p:nvPicPr>
        <p:blipFill>
          <a:blip r:embed="rId7"/>
          <a:stretch>
            <a:fillRect/>
          </a:stretch>
        </p:blipFill>
        <p:spPr>
          <a:xfrm>
            <a:off x="10162013" y="5877731"/>
            <a:ext cx="487363" cy="487363"/>
          </a:xfrm>
          <a:prstGeom prst="rect">
            <a:avLst/>
          </a:prstGeom>
        </p:spPr>
      </p:pic>
    </p:spTree>
    <p:extLst>
      <p:ext uri="{BB962C8B-B14F-4D97-AF65-F5344CB8AC3E}">
        <p14:creationId xmlns:p14="http://schemas.microsoft.com/office/powerpoint/2010/main" val="360316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06A1B2BC-CE0B-B641-AED8-AC084F6484F1}"/>
              </a:ext>
            </a:extLst>
          </p:cNvPr>
          <p:cNvSpPr>
            <a:spLocks noGrp="1"/>
          </p:cNvSpPr>
          <p:nvPr>
            <p:ph type="title"/>
          </p:nvPr>
        </p:nvSpPr>
        <p:spPr>
          <a:xfrm>
            <a:off x="1023521" y="1027509"/>
            <a:ext cx="5178117" cy="830997"/>
          </a:xfrm>
          <a:solidFill>
            <a:schemeClr val="bg1"/>
          </a:solidFill>
        </p:spPr>
        <p:txBody>
          <a:bodyPr>
            <a:normAutofit/>
          </a:bodyPr>
          <a:lstStyle/>
          <a:p>
            <a:r>
              <a:rPr lang="en-US" altLang="zh-CN" sz="2800" b="1" dirty="0">
                <a:latin typeface="Arial" panose="020B0604020202020204" pitchFamily="34" charset="0"/>
                <a:cs typeface="Arial" panose="020B0604020202020204" pitchFamily="34" charset="0"/>
              </a:rPr>
              <a:t>Modelling (Task C)</a:t>
            </a:r>
            <a:endParaRPr lang="zh-CN" altLang="en-US" sz="2800" b="1"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EB35760F-27CC-1F4F-8871-147CA1AE5B63}"/>
              </a:ext>
            </a:extLst>
          </p:cNvPr>
          <p:cNvSpPr txBox="1"/>
          <p:nvPr/>
        </p:nvSpPr>
        <p:spPr>
          <a:xfrm>
            <a:off x="7275055" y="1722423"/>
            <a:ext cx="1336766" cy="276999"/>
          </a:xfrm>
          <a:prstGeom prst="rect">
            <a:avLst/>
          </a:prstGeom>
          <a:solidFill>
            <a:schemeClr val="accent5">
              <a:lumMod val="75000"/>
            </a:schemeClr>
          </a:solidFill>
        </p:spPr>
        <p:txBody>
          <a:bodyPr wrap="square" rtlCol="0">
            <a:spAutoFit/>
          </a:bodyPr>
          <a:lstStyle/>
          <a:p>
            <a:r>
              <a:rPr lang="en" altLang="zh-CN" sz="1200" b="1" dirty="0">
                <a:solidFill>
                  <a:srgbClr val="FFFFFF"/>
                </a:solidFill>
                <a:latin typeface="Arial" panose="020B0604020202020204" pitchFamily="34" charset="0"/>
                <a:cs typeface="Arial" panose="020B0604020202020204" pitchFamily="34" charset="0"/>
              </a:rPr>
              <a:t>RandomForest</a:t>
            </a:r>
            <a:endParaRPr lang="en" altLang="zh-CN" sz="1200" b="1"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E533BCF1-5042-1649-A0B4-49D2C8E057F9}"/>
              </a:ext>
            </a:extLst>
          </p:cNvPr>
          <p:cNvSpPr txBox="1"/>
          <p:nvPr/>
        </p:nvSpPr>
        <p:spPr>
          <a:xfrm>
            <a:off x="2601926" y="1722423"/>
            <a:ext cx="845609" cy="276999"/>
          </a:xfrm>
          <a:prstGeom prst="rect">
            <a:avLst/>
          </a:prstGeom>
          <a:solidFill>
            <a:schemeClr val="accent5">
              <a:lumMod val="75000"/>
            </a:schemeClr>
          </a:solidFill>
        </p:spPr>
        <p:txBody>
          <a:bodyPr wrap="square" rtlCol="0">
            <a:spAutoFit/>
          </a:bodyPr>
          <a:lstStyle/>
          <a:p>
            <a:r>
              <a:rPr lang="en" altLang="zh-CN" sz="1200" b="1" dirty="0">
                <a:solidFill>
                  <a:schemeClr val="bg1"/>
                </a:solidFill>
                <a:latin typeface="Arial" panose="020B0604020202020204" pitchFamily="34" charset="0"/>
                <a:cs typeface="Arial" panose="020B0604020202020204" pitchFamily="34" charset="0"/>
              </a:rPr>
              <a:t>Xgboost</a:t>
            </a:r>
          </a:p>
        </p:txBody>
      </p:sp>
      <p:sp>
        <p:nvSpPr>
          <p:cNvPr id="7" name="文本框 6">
            <a:extLst>
              <a:ext uri="{FF2B5EF4-FFF2-40B4-BE49-F238E27FC236}">
                <a16:creationId xmlns:a16="http://schemas.microsoft.com/office/drawing/2014/main" id="{EAB9F763-855D-4249-AD2A-744BCE5874E0}"/>
              </a:ext>
            </a:extLst>
          </p:cNvPr>
          <p:cNvSpPr txBox="1"/>
          <p:nvPr/>
        </p:nvSpPr>
        <p:spPr>
          <a:xfrm>
            <a:off x="10855234" y="0"/>
            <a:ext cx="1336766" cy="6858000"/>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txBody>
          <a:bodyPr wrap="square" rtlCol="0">
            <a:spAutoFit/>
          </a:bodyPr>
          <a:lstStyle/>
          <a:p>
            <a:endParaRPr kumimoji="1" lang="zh-CN" altLang="en-US" dirty="0"/>
          </a:p>
        </p:txBody>
      </p:sp>
      <p:pic>
        <p:nvPicPr>
          <p:cNvPr id="2" name="图片 1">
            <a:extLst>
              <a:ext uri="{FF2B5EF4-FFF2-40B4-BE49-F238E27FC236}">
                <a16:creationId xmlns:a16="http://schemas.microsoft.com/office/drawing/2014/main" id="{C69BB509-4962-064D-AC54-1872EC5DF3C0}"/>
              </a:ext>
            </a:extLst>
          </p:cNvPr>
          <p:cNvPicPr>
            <a:picLocks noChangeAspect="1"/>
          </p:cNvPicPr>
          <p:nvPr/>
        </p:nvPicPr>
        <p:blipFill>
          <a:blip r:embed="rId5"/>
          <a:stretch>
            <a:fillRect/>
          </a:stretch>
        </p:blipFill>
        <p:spPr>
          <a:xfrm>
            <a:off x="673653" y="2094857"/>
            <a:ext cx="4702153" cy="4026556"/>
          </a:xfrm>
          <a:prstGeom prst="rect">
            <a:avLst/>
          </a:prstGeom>
          <a:ln>
            <a:solidFill>
              <a:schemeClr val="bg2">
                <a:lumMod val="75000"/>
              </a:schemeClr>
            </a:solidFill>
          </a:ln>
        </p:spPr>
      </p:pic>
      <p:pic>
        <p:nvPicPr>
          <p:cNvPr id="3" name="图片 2">
            <a:extLst>
              <a:ext uri="{FF2B5EF4-FFF2-40B4-BE49-F238E27FC236}">
                <a16:creationId xmlns:a16="http://schemas.microsoft.com/office/drawing/2014/main" id="{A2BA2305-4E10-414C-9CD1-00AA15689134}"/>
              </a:ext>
            </a:extLst>
          </p:cNvPr>
          <p:cNvPicPr>
            <a:picLocks noChangeAspect="1"/>
          </p:cNvPicPr>
          <p:nvPr/>
        </p:nvPicPr>
        <p:blipFill>
          <a:blip r:embed="rId6"/>
          <a:stretch>
            <a:fillRect/>
          </a:stretch>
        </p:blipFill>
        <p:spPr>
          <a:xfrm>
            <a:off x="5644132" y="2094857"/>
            <a:ext cx="4594319" cy="4026556"/>
          </a:xfrm>
          <a:prstGeom prst="rect">
            <a:avLst/>
          </a:prstGeom>
          <a:ln>
            <a:solidFill>
              <a:schemeClr val="bg2">
                <a:lumMod val="75000"/>
              </a:schemeClr>
            </a:solidFill>
          </a:ln>
        </p:spPr>
      </p:pic>
      <p:pic>
        <p:nvPicPr>
          <p:cNvPr id="6" name="15">
            <a:hlinkClick r:id="" action="ppaction://media"/>
            <a:extLst>
              <a:ext uri="{FF2B5EF4-FFF2-40B4-BE49-F238E27FC236}">
                <a16:creationId xmlns:a16="http://schemas.microsoft.com/office/drawing/2014/main" id="{FD524607-6742-4616-9338-AF4A2E65C28C}"/>
              </a:ext>
            </a:extLst>
          </p:cNvPr>
          <p:cNvPicPr>
            <a:picLocks noChangeAspect="1"/>
          </p:cNvPicPr>
          <p:nvPr>
            <a:audioFile r:link="rId1"/>
            <p:extLst>
              <p:ext uri="{DAA4B4D4-6D71-4841-9C94-3DE7FCFB9230}">
                <p14:media xmlns:p14="http://schemas.microsoft.com/office/powerpoint/2010/main" r:embed="rId2">
                  <p14:trim st="827.0789" end="1202.8202"/>
                  <p14:fade in="2873.2171"/>
                </p14:media>
              </p:ext>
            </p:extLst>
          </p:nvPr>
        </p:nvPicPr>
        <p:blipFill>
          <a:blip r:embed="rId7"/>
          <a:stretch>
            <a:fillRect/>
          </a:stretch>
        </p:blipFill>
        <p:spPr>
          <a:xfrm>
            <a:off x="10367871" y="5232731"/>
            <a:ext cx="487363" cy="487363"/>
          </a:xfrm>
          <a:prstGeom prst="rect">
            <a:avLst/>
          </a:prstGeom>
        </p:spPr>
      </p:pic>
    </p:spTree>
    <p:extLst>
      <p:ext uri="{BB962C8B-B14F-4D97-AF65-F5344CB8AC3E}">
        <p14:creationId xmlns:p14="http://schemas.microsoft.com/office/powerpoint/2010/main" val="139804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4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8FE28A9C-F0E0-D546-B909-F62ADBAC89E0}"/>
              </a:ext>
            </a:extLst>
          </p:cNvPr>
          <p:cNvGraphicFramePr>
            <a:graphicFrameLocks noGrp="1"/>
          </p:cNvGraphicFramePr>
          <p:nvPr>
            <p:extLst>
              <p:ext uri="{D42A27DB-BD31-4B8C-83A1-F6EECF244321}">
                <p14:modId xmlns:p14="http://schemas.microsoft.com/office/powerpoint/2010/main" val="1508617397"/>
              </p:ext>
            </p:extLst>
          </p:nvPr>
        </p:nvGraphicFramePr>
        <p:xfrm>
          <a:off x="888145" y="2473981"/>
          <a:ext cx="5178116" cy="2445748"/>
        </p:xfrm>
        <a:graphic>
          <a:graphicData uri="http://schemas.openxmlformats.org/drawingml/2006/table">
            <a:tbl>
              <a:tblPr firstRow="1" bandRow="1">
                <a:tableStyleId>{5C22544A-7EE6-4342-B048-85BDC9FD1C3A}</a:tableStyleId>
              </a:tblPr>
              <a:tblGrid>
                <a:gridCol w="1286641">
                  <a:extLst>
                    <a:ext uri="{9D8B030D-6E8A-4147-A177-3AD203B41FA5}">
                      <a16:colId xmlns:a16="http://schemas.microsoft.com/office/drawing/2014/main" val="685084070"/>
                    </a:ext>
                  </a:extLst>
                </a:gridCol>
                <a:gridCol w="1241771">
                  <a:extLst>
                    <a:ext uri="{9D8B030D-6E8A-4147-A177-3AD203B41FA5}">
                      <a16:colId xmlns:a16="http://schemas.microsoft.com/office/drawing/2014/main" val="2434197521"/>
                    </a:ext>
                  </a:extLst>
                </a:gridCol>
                <a:gridCol w="1283634">
                  <a:extLst>
                    <a:ext uri="{9D8B030D-6E8A-4147-A177-3AD203B41FA5}">
                      <a16:colId xmlns:a16="http://schemas.microsoft.com/office/drawing/2014/main" val="313087263"/>
                    </a:ext>
                  </a:extLst>
                </a:gridCol>
                <a:gridCol w="1366070">
                  <a:extLst>
                    <a:ext uri="{9D8B030D-6E8A-4147-A177-3AD203B41FA5}">
                      <a16:colId xmlns:a16="http://schemas.microsoft.com/office/drawing/2014/main" val="3978408051"/>
                    </a:ext>
                  </a:extLst>
                </a:gridCol>
              </a:tblGrid>
              <a:tr h="3959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200" b="1" dirty="0">
                          <a:solidFill>
                            <a:schemeClr val="bg1"/>
                          </a:solidFill>
                          <a:effectLst/>
                          <a:latin typeface="Arial" panose="020B0604020202020204" pitchFamily="34" charset="0"/>
                          <a:cs typeface="Arial" panose="020B0604020202020204" pitchFamily="34" charset="0"/>
                        </a:rPr>
                        <a:t>Classifiers</a:t>
                      </a:r>
                    </a:p>
                  </a:txBody>
                  <a:tcPr anchor="ctr">
                    <a:solidFill>
                      <a:schemeClr val="accent5">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200" b="1" dirty="0">
                          <a:solidFill>
                            <a:schemeClr val="bg1"/>
                          </a:solidFill>
                          <a:effectLst/>
                          <a:latin typeface="Arial" panose="020B0604020202020204" pitchFamily="34" charset="0"/>
                          <a:cs typeface="Arial" panose="020B0604020202020204" pitchFamily="34" charset="0"/>
                        </a:rPr>
                        <a:t>Accuracy of A</a:t>
                      </a:r>
                    </a:p>
                  </a:txBody>
                  <a:tcPr anchor="ctr">
                    <a:solidFill>
                      <a:schemeClr val="accent5">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200" b="1" dirty="0">
                          <a:solidFill>
                            <a:schemeClr val="bg1"/>
                          </a:solidFill>
                          <a:effectLst/>
                          <a:latin typeface="Arial" panose="020B0604020202020204" pitchFamily="34" charset="0"/>
                          <a:cs typeface="Arial" panose="020B0604020202020204" pitchFamily="34" charset="0"/>
                        </a:rPr>
                        <a:t>Accuracy of B</a:t>
                      </a:r>
                    </a:p>
                  </a:txBody>
                  <a:tcPr anchor="ctr">
                    <a:solidFill>
                      <a:schemeClr val="accent5">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200" b="1" dirty="0">
                          <a:solidFill>
                            <a:schemeClr val="bg1"/>
                          </a:solidFill>
                          <a:effectLst/>
                          <a:latin typeface="Arial" panose="020B0604020202020204" pitchFamily="34" charset="0"/>
                          <a:cs typeface="Arial" panose="020B0604020202020204" pitchFamily="34" charset="0"/>
                        </a:rPr>
                        <a:t>Accuracy of C</a:t>
                      </a:r>
                    </a:p>
                  </a:txBody>
                  <a:tcPr anchor="ctr">
                    <a:solidFill>
                      <a:schemeClr val="accent5">
                        <a:lumMod val="75000"/>
                      </a:schemeClr>
                    </a:solidFill>
                  </a:tcPr>
                </a:tc>
                <a:extLst>
                  <a:ext uri="{0D108BD9-81ED-4DB2-BD59-A6C34878D82A}">
                    <a16:rowId xmlns:a16="http://schemas.microsoft.com/office/drawing/2014/main" val="98458511"/>
                  </a:ext>
                </a:extLst>
              </a:tr>
              <a:tr h="395907">
                <a:tc>
                  <a:txBody>
                    <a:bodyPr/>
                    <a:lstStyle/>
                    <a:p>
                      <a:pPr algn="ctr"/>
                      <a:r>
                        <a:rPr lang="en" altLang="zh-CN" sz="1200" b="1" dirty="0">
                          <a:solidFill>
                            <a:schemeClr val="bg1"/>
                          </a:solidFill>
                          <a:latin typeface="Arial" panose="020B0604020202020204" pitchFamily="34" charset="0"/>
                          <a:cs typeface="Arial" panose="020B0604020202020204" pitchFamily="34" charset="0"/>
                        </a:rPr>
                        <a:t>Naïve Bayes</a:t>
                      </a:r>
                    </a:p>
                  </a:txBody>
                  <a:tcPr anchor="ctr">
                    <a:solidFill>
                      <a:schemeClr val="accent5">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tx1"/>
                          </a:solidFill>
                          <a:effectLst/>
                          <a:latin typeface="Arial" panose="020B0604020202020204" pitchFamily="34" charset="0"/>
                          <a:cs typeface="Arial" panose="020B0604020202020204" pitchFamily="34" charset="0"/>
                        </a:rPr>
                        <a:t>79.2%</a:t>
                      </a:r>
                      <a:endParaRPr lang="zh-CN" altLang="en-US" sz="1200" b="1" dirty="0">
                        <a:solidFill>
                          <a:schemeClr val="tx1"/>
                        </a:solidFill>
                        <a:effectLst/>
                        <a:latin typeface="Arial" panose="020B0604020202020204" pitchFamily="34" charset="0"/>
                        <a:cs typeface="Arial" panose="020B0604020202020204" pitchFamily="34" charset="0"/>
                      </a:endParaRPr>
                    </a:p>
                  </a:txBody>
                  <a:tcPr anchor="ctr">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tx1"/>
                          </a:solidFill>
                          <a:effectLst/>
                          <a:latin typeface="Arial" panose="020B0604020202020204" pitchFamily="34" charset="0"/>
                          <a:cs typeface="Arial" panose="020B0604020202020204" pitchFamily="34" charset="0"/>
                        </a:rPr>
                        <a:t>87.5%</a:t>
                      </a:r>
                      <a:endParaRPr lang="zh-CN" altLang="en-US" sz="1200" b="1" dirty="0">
                        <a:solidFill>
                          <a:schemeClr val="tx1"/>
                        </a:solidFill>
                        <a:effectLst/>
                        <a:latin typeface="Arial" panose="020B0604020202020204" pitchFamily="34" charset="0"/>
                        <a:cs typeface="Arial" panose="020B0604020202020204" pitchFamily="34" charset="0"/>
                      </a:endParaRPr>
                    </a:p>
                  </a:txBody>
                  <a:tcPr anchor="ctr">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tx1"/>
                          </a:solidFill>
                          <a:effectLst/>
                          <a:latin typeface="Arial" panose="020B0604020202020204" pitchFamily="34" charset="0"/>
                          <a:cs typeface="Arial" panose="020B0604020202020204" pitchFamily="34" charset="0"/>
                        </a:rPr>
                        <a:t>48.8%</a:t>
                      </a:r>
                      <a:endParaRPr lang="zh-CN" altLang="en-US" sz="1200" b="1" dirty="0">
                        <a:solidFill>
                          <a:schemeClr val="tx1"/>
                        </a:solidFill>
                        <a:effectLst/>
                        <a:latin typeface="Arial" panose="020B0604020202020204" pitchFamily="34" charset="0"/>
                        <a:cs typeface="Arial" panose="020B0604020202020204" pitchFamily="34" charset="0"/>
                      </a:endParaRPr>
                    </a:p>
                  </a:txBody>
                  <a:tcPr anchor="ctr">
                    <a:solidFill>
                      <a:schemeClr val="accent5">
                        <a:lumMod val="40000"/>
                        <a:lumOff val="60000"/>
                      </a:schemeClr>
                    </a:solidFill>
                  </a:tcPr>
                </a:tc>
                <a:extLst>
                  <a:ext uri="{0D108BD9-81ED-4DB2-BD59-A6C34878D82A}">
                    <a16:rowId xmlns:a16="http://schemas.microsoft.com/office/drawing/2014/main" val="3018251308"/>
                  </a:ext>
                </a:extLst>
              </a:tr>
              <a:tr h="395907">
                <a:tc>
                  <a:txBody>
                    <a:bodyPr/>
                    <a:lstStyle/>
                    <a:p>
                      <a:pPr algn="ctr"/>
                      <a:r>
                        <a:rPr lang="en" altLang="zh-CN" sz="1200" b="1" dirty="0">
                          <a:solidFill>
                            <a:srgbClr val="FFFFFF"/>
                          </a:solidFill>
                          <a:effectLst/>
                          <a:latin typeface="Arial" panose="020B0604020202020204" pitchFamily="34" charset="0"/>
                          <a:cs typeface="Arial" panose="020B0604020202020204" pitchFamily="34" charset="0"/>
                        </a:rPr>
                        <a:t>SVM</a:t>
                      </a:r>
                      <a:endParaRPr lang="zh-CN" altLang="en-US" sz="1200" b="1" dirty="0">
                        <a:latin typeface="Arial" panose="020B0604020202020204" pitchFamily="34" charset="0"/>
                        <a:cs typeface="Arial" panose="020B0604020202020204" pitchFamily="34" charset="0"/>
                      </a:endParaRPr>
                    </a:p>
                  </a:txBody>
                  <a:tcPr anchor="ctr">
                    <a:solidFill>
                      <a:schemeClr val="accent5">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tx1"/>
                          </a:solidFill>
                          <a:effectLst/>
                          <a:latin typeface="Arial" panose="020B0604020202020204" pitchFamily="34" charset="0"/>
                          <a:cs typeface="Arial" panose="020B0604020202020204" pitchFamily="34" charset="0"/>
                        </a:rPr>
                        <a:t>78.0%</a:t>
                      </a:r>
                      <a:endParaRPr lang="zh-CN" altLang="en-US" sz="1200" b="1" dirty="0">
                        <a:solidFill>
                          <a:schemeClr val="tx1"/>
                        </a:solidFill>
                        <a:effectLst/>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tx1"/>
                          </a:solidFill>
                          <a:effectLst/>
                          <a:latin typeface="Arial" panose="020B0604020202020204" pitchFamily="34" charset="0"/>
                          <a:cs typeface="Arial" panose="020B0604020202020204" pitchFamily="34" charset="0"/>
                        </a:rPr>
                        <a:t>89.6%</a:t>
                      </a:r>
                      <a:endParaRPr lang="zh-CN" altLang="en-US" sz="1200" b="1" dirty="0">
                        <a:solidFill>
                          <a:schemeClr val="tx1"/>
                        </a:solidFill>
                        <a:effectLst/>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tx1"/>
                          </a:solidFill>
                          <a:effectLst/>
                          <a:latin typeface="Arial" panose="020B0604020202020204" pitchFamily="34" charset="0"/>
                          <a:cs typeface="Arial" panose="020B0604020202020204" pitchFamily="34" charset="0"/>
                        </a:rPr>
                        <a:t>61.5%</a:t>
                      </a:r>
                      <a:endParaRPr lang="zh-CN" altLang="en-US" sz="1200" b="1" dirty="0">
                        <a:solidFill>
                          <a:schemeClr val="tx1"/>
                        </a:solidFill>
                        <a:effectLst/>
                        <a:latin typeface="Arial" panose="020B0604020202020204" pitchFamily="34" charset="0"/>
                        <a:cs typeface="Arial" panose="020B0604020202020204" pitchFamily="34" charset="0"/>
                      </a:endParaRPr>
                    </a:p>
                  </a:txBody>
                  <a:tcPr anchor="ctr">
                    <a:solidFill>
                      <a:schemeClr val="accent5">
                        <a:lumMod val="20000"/>
                        <a:lumOff val="80000"/>
                      </a:schemeClr>
                    </a:solidFill>
                  </a:tcPr>
                </a:tc>
                <a:extLst>
                  <a:ext uri="{0D108BD9-81ED-4DB2-BD59-A6C34878D82A}">
                    <a16:rowId xmlns:a16="http://schemas.microsoft.com/office/drawing/2014/main" val="3034893221"/>
                  </a:ext>
                </a:extLst>
              </a:tr>
              <a:tr h="4662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200" b="1" dirty="0">
                          <a:solidFill>
                            <a:srgbClr val="FFFFFF"/>
                          </a:solidFill>
                          <a:effectLst/>
                          <a:latin typeface="Arial" panose="020B0604020202020204" pitchFamily="34" charset="0"/>
                          <a:cs typeface="Arial" panose="020B0604020202020204" pitchFamily="34" charset="0"/>
                        </a:rPr>
                        <a:t>RandomForest</a:t>
                      </a:r>
                      <a:endParaRPr lang="en" altLang="zh-CN" sz="1200" b="1" dirty="0">
                        <a:effectLst/>
                        <a:latin typeface="Arial" panose="020B0604020202020204" pitchFamily="34" charset="0"/>
                        <a:cs typeface="Arial" panose="020B0604020202020204" pitchFamily="34" charset="0"/>
                      </a:endParaRPr>
                    </a:p>
                  </a:txBody>
                  <a:tcPr anchor="ctr">
                    <a:solidFill>
                      <a:schemeClr val="accent5">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tx1"/>
                          </a:solidFill>
                          <a:effectLst/>
                          <a:latin typeface="Arial" panose="020B0604020202020204" pitchFamily="34" charset="0"/>
                          <a:cs typeface="Arial" panose="020B0604020202020204" pitchFamily="34" charset="0"/>
                        </a:rPr>
                        <a:t>72.1%</a:t>
                      </a:r>
                    </a:p>
                  </a:txBody>
                  <a:tcPr anchor="ctr">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tx1"/>
                          </a:solidFill>
                          <a:effectLst/>
                          <a:latin typeface="Arial" panose="020B0604020202020204" pitchFamily="34" charset="0"/>
                          <a:cs typeface="Arial" panose="020B0604020202020204" pitchFamily="34" charset="0"/>
                        </a:rPr>
                        <a:t>88.8%</a:t>
                      </a:r>
                      <a:endParaRPr lang="zh-CN" altLang="en-US" sz="1200" b="1" dirty="0">
                        <a:solidFill>
                          <a:schemeClr val="tx1"/>
                        </a:solidFill>
                        <a:effectLst/>
                        <a:latin typeface="Arial" panose="020B0604020202020204" pitchFamily="34" charset="0"/>
                        <a:cs typeface="Arial" panose="020B0604020202020204" pitchFamily="34" charset="0"/>
                      </a:endParaRPr>
                    </a:p>
                  </a:txBody>
                  <a:tcPr anchor="ctr">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tx1"/>
                          </a:solidFill>
                          <a:effectLst/>
                          <a:latin typeface="Arial" panose="020B0604020202020204" pitchFamily="34" charset="0"/>
                          <a:cs typeface="Arial" panose="020B0604020202020204" pitchFamily="34" charset="0"/>
                        </a:rPr>
                        <a:t>46.9%</a:t>
                      </a:r>
                      <a:endParaRPr lang="zh-CN" altLang="en-US" sz="1200" b="1" dirty="0">
                        <a:solidFill>
                          <a:schemeClr val="tx1"/>
                        </a:solidFill>
                        <a:effectLst/>
                        <a:latin typeface="Arial" panose="020B0604020202020204" pitchFamily="34" charset="0"/>
                        <a:cs typeface="Arial" panose="020B0604020202020204" pitchFamily="34" charset="0"/>
                      </a:endParaRPr>
                    </a:p>
                  </a:txBody>
                  <a:tcPr anchor="ctr">
                    <a:solidFill>
                      <a:schemeClr val="accent5">
                        <a:lumMod val="40000"/>
                        <a:lumOff val="60000"/>
                      </a:schemeClr>
                    </a:solidFill>
                  </a:tcPr>
                </a:tc>
                <a:extLst>
                  <a:ext uri="{0D108BD9-81ED-4DB2-BD59-A6C34878D82A}">
                    <a16:rowId xmlns:a16="http://schemas.microsoft.com/office/drawing/2014/main" val="1118788817"/>
                  </a:ext>
                </a:extLst>
              </a:tr>
              <a:tr h="3959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200" b="1" dirty="0">
                          <a:solidFill>
                            <a:srgbClr val="FFFFFF"/>
                          </a:solidFill>
                          <a:effectLst/>
                          <a:latin typeface="Arial" panose="020B0604020202020204" pitchFamily="34" charset="0"/>
                          <a:cs typeface="Arial" panose="020B0604020202020204" pitchFamily="34" charset="0"/>
                        </a:rPr>
                        <a:t>Xgboost</a:t>
                      </a:r>
                      <a:endParaRPr lang="en" altLang="zh-CN" sz="1200" b="1" dirty="0">
                        <a:effectLst/>
                        <a:latin typeface="Arial" panose="020B0604020202020204" pitchFamily="34" charset="0"/>
                        <a:cs typeface="Arial" panose="020B0604020202020204" pitchFamily="34" charset="0"/>
                      </a:endParaRPr>
                    </a:p>
                  </a:txBody>
                  <a:tcPr anchor="ctr">
                    <a:solidFill>
                      <a:schemeClr val="accent5">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tx1"/>
                          </a:solidFill>
                          <a:effectLst/>
                          <a:latin typeface="Arial" panose="020B0604020202020204" pitchFamily="34" charset="0"/>
                          <a:cs typeface="Arial" panose="020B0604020202020204" pitchFamily="34" charset="0"/>
                        </a:rPr>
                        <a:t>80.6%</a:t>
                      </a:r>
                      <a:endParaRPr lang="zh-CN" altLang="en-US" sz="1200" b="1" dirty="0">
                        <a:solidFill>
                          <a:schemeClr val="tx1"/>
                        </a:solidFill>
                        <a:effectLst/>
                        <a:latin typeface="Arial" panose="020B0604020202020204" pitchFamily="34" charset="0"/>
                        <a:cs typeface="Arial" panose="020B0604020202020204" pitchFamily="34" charset="0"/>
                      </a:endParaRPr>
                    </a:p>
                  </a:txBody>
                  <a:tcPr marB="46800"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tx1"/>
                          </a:solidFill>
                          <a:effectLst/>
                          <a:latin typeface="Arial" panose="020B0604020202020204" pitchFamily="34" charset="0"/>
                          <a:cs typeface="Arial" panose="020B0604020202020204" pitchFamily="34" charset="0"/>
                        </a:rPr>
                        <a:t>89.2%</a:t>
                      </a:r>
                      <a:endParaRPr lang="zh-CN" altLang="en-US" sz="1200" b="1" dirty="0">
                        <a:solidFill>
                          <a:schemeClr val="tx1"/>
                        </a:solidFill>
                        <a:effectLst/>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tx1"/>
                          </a:solidFill>
                          <a:effectLst/>
                          <a:latin typeface="Arial" panose="020B0604020202020204" pitchFamily="34" charset="0"/>
                          <a:cs typeface="Arial" panose="020B0604020202020204" pitchFamily="34" charset="0"/>
                        </a:rPr>
                        <a:t>65.7%</a:t>
                      </a:r>
                      <a:endParaRPr lang="zh-CN" altLang="en-US" sz="1200" b="1" dirty="0">
                        <a:solidFill>
                          <a:schemeClr val="tx1"/>
                        </a:solidFill>
                        <a:effectLst/>
                        <a:latin typeface="Arial" panose="020B0604020202020204" pitchFamily="34" charset="0"/>
                        <a:cs typeface="Arial" panose="020B0604020202020204" pitchFamily="34" charset="0"/>
                      </a:endParaRPr>
                    </a:p>
                  </a:txBody>
                  <a:tcPr anchor="ctr">
                    <a:solidFill>
                      <a:schemeClr val="accent5">
                        <a:lumMod val="20000"/>
                        <a:lumOff val="80000"/>
                      </a:schemeClr>
                    </a:solidFill>
                  </a:tcPr>
                </a:tc>
                <a:extLst>
                  <a:ext uri="{0D108BD9-81ED-4DB2-BD59-A6C34878D82A}">
                    <a16:rowId xmlns:a16="http://schemas.microsoft.com/office/drawing/2014/main" val="2615625974"/>
                  </a:ext>
                </a:extLst>
              </a:tr>
              <a:tr h="3959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200" b="1" dirty="0">
                          <a:solidFill>
                            <a:srgbClr val="FFFFFF"/>
                          </a:solidFill>
                          <a:effectLst/>
                          <a:latin typeface="Arial" panose="020B0604020202020204" pitchFamily="34" charset="0"/>
                          <a:cs typeface="Arial" panose="020B0604020202020204" pitchFamily="34" charset="0"/>
                        </a:rPr>
                        <a:t>SGD</a:t>
                      </a:r>
                      <a:endParaRPr lang="en" altLang="zh-CN" sz="1200" b="1" dirty="0">
                        <a:effectLst/>
                        <a:latin typeface="Arial" panose="020B0604020202020204" pitchFamily="34" charset="0"/>
                        <a:cs typeface="Arial" panose="020B0604020202020204" pitchFamily="34" charset="0"/>
                      </a:endParaRPr>
                    </a:p>
                  </a:txBody>
                  <a:tcPr anchor="ctr">
                    <a:solidFill>
                      <a:schemeClr val="accent5">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tx1"/>
                          </a:solidFill>
                          <a:effectLst/>
                          <a:latin typeface="Arial" panose="020B0604020202020204" pitchFamily="34" charset="0"/>
                          <a:cs typeface="Arial" panose="020B0604020202020204" pitchFamily="34" charset="0"/>
                        </a:rPr>
                        <a:t>75.3%</a:t>
                      </a:r>
                      <a:endParaRPr lang="zh-CN" altLang="en-US" sz="1200" b="1" dirty="0">
                        <a:solidFill>
                          <a:schemeClr val="tx1"/>
                        </a:solidFill>
                        <a:effectLst/>
                        <a:latin typeface="Arial" panose="020B0604020202020204" pitchFamily="34" charset="0"/>
                        <a:cs typeface="Arial" panose="020B0604020202020204" pitchFamily="34" charset="0"/>
                      </a:endParaRPr>
                    </a:p>
                  </a:txBody>
                  <a:tcPr anchor="ctr">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tx1"/>
                          </a:solidFill>
                          <a:effectLst/>
                          <a:latin typeface="Arial" panose="020B0604020202020204" pitchFamily="34" charset="0"/>
                          <a:cs typeface="Arial" panose="020B0604020202020204" pitchFamily="34" charset="0"/>
                        </a:rPr>
                        <a:t>88.8%</a:t>
                      </a:r>
                      <a:endParaRPr lang="zh-CN" altLang="en-US" sz="1200" b="1" dirty="0">
                        <a:solidFill>
                          <a:schemeClr val="tx1"/>
                        </a:solidFill>
                        <a:effectLst/>
                        <a:latin typeface="Arial" panose="020B0604020202020204" pitchFamily="34" charset="0"/>
                        <a:cs typeface="Arial" panose="020B0604020202020204" pitchFamily="34" charset="0"/>
                      </a:endParaRPr>
                    </a:p>
                  </a:txBody>
                  <a:tcPr anchor="ctr">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tx1"/>
                          </a:solidFill>
                          <a:effectLst/>
                          <a:latin typeface="Arial" panose="020B0604020202020204" pitchFamily="34" charset="0"/>
                          <a:cs typeface="Arial" panose="020B0604020202020204" pitchFamily="34" charset="0"/>
                        </a:rPr>
                        <a:t>57.7%</a:t>
                      </a:r>
                      <a:endParaRPr lang="zh-CN" altLang="en-US" sz="1200" b="1" dirty="0">
                        <a:solidFill>
                          <a:schemeClr val="tx1"/>
                        </a:solidFill>
                        <a:effectLst/>
                        <a:latin typeface="Arial" panose="020B0604020202020204" pitchFamily="34" charset="0"/>
                        <a:cs typeface="Arial" panose="020B0604020202020204" pitchFamily="34" charset="0"/>
                      </a:endParaRPr>
                    </a:p>
                  </a:txBody>
                  <a:tcPr anchor="ctr">
                    <a:solidFill>
                      <a:schemeClr val="accent5">
                        <a:lumMod val="40000"/>
                        <a:lumOff val="60000"/>
                      </a:schemeClr>
                    </a:solidFill>
                  </a:tcPr>
                </a:tc>
                <a:extLst>
                  <a:ext uri="{0D108BD9-81ED-4DB2-BD59-A6C34878D82A}">
                    <a16:rowId xmlns:a16="http://schemas.microsoft.com/office/drawing/2014/main" val="2863626171"/>
                  </a:ext>
                </a:extLst>
              </a:tr>
            </a:tbl>
          </a:graphicData>
        </a:graphic>
      </p:graphicFrame>
      <p:sp>
        <p:nvSpPr>
          <p:cNvPr id="6" name="同心圆 5">
            <a:extLst>
              <a:ext uri="{FF2B5EF4-FFF2-40B4-BE49-F238E27FC236}">
                <a16:creationId xmlns:a16="http://schemas.microsoft.com/office/drawing/2014/main" id="{313DFB78-FAB7-D141-9ABF-0B912122F0B9}"/>
              </a:ext>
            </a:extLst>
          </p:cNvPr>
          <p:cNvSpPr/>
          <p:nvPr/>
        </p:nvSpPr>
        <p:spPr>
          <a:xfrm>
            <a:off x="2331769" y="4172755"/>
            <a:ext cx="830861" cy="334851"/>
          </a:xfrm>
          <a:prstGeom prst="donu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标题 1">
            <a:extLst>
              <a:ext uri="{FF2B5EF4-FFF2-40B4-BE49-F238E27FC236}">
                <a16:creationId xmlns:a16="http://schemas.microsoft.com/office/drawing/2014/main" id="{380CAC53-95E6-7340-AA52-3D185BB9B7D2}"/>
              </a:ext>
            </a:extLst>
          </p:cNvPr>
          <p:cNvSpPr>
            <a:spLocks noGrp="1"/>
          </p:cNvSpPr>
          <p:nvPr>
            <p:ph type="title"/>
          </p:nvPr>
        </p:nvSpPr>
        <p:spPr>
          <a:xfrm>
            <a:off x="1061142" y="1642984"/>
            <a:ext cx="5178117" cy="830997"/>
          </a:xfrm>
          <a:solidFill>
            <a:schemeClr val="bg1"/>
          </a:solidFill>
        </p:spPr>
        <p:txBody>
          <a:bodyPr>
            <a:normAutofit/>
          </a:bodyPr>
          <a:lstStyle/>
          <a:p>
            <a:r>
              <a:rPr lang="en-US" altLang="zh-CN" sz="2800" b="1" dirty="0">
                <a:latin typeface="Arial" panose="020B0604020202020204" pitchFamily="34" charset="0"/>
                <a:cs typeface="Arial" panose="020B0604020202020204" pitchFamily="34" charset="0"/>
              </a:rPr>
              <a:t>Evaluation</a:t>
            </a:r>
            <a:endParaRPr lang="zh-CN" altLang="en-US" sz="2800" b="1" dirty="0">
              <a:latin typeface="Arial" panose="020B0604020202020204" pitchFamily="34" charset="0"/>
              <a:cs typeface="Arial" panose="020B0604020202020204" pitchFamily="34" charset="0"/>
            </a:endParaRPr>
          </a:p>
        </p:txBody>
      </p:sp>
      <p:sp>
        <p:nvSpPr>
          <p:cNvPr id="10" name="同心圆 9">
            <a:extLst>
              <a:ext uri="{FF2B5EF4-FFF2-40B4-BE49-F238E27FC236}">
                <a16:creationId xmlns:a16="http://schemas.microsoft.com/office/drawing/2014/main" id="{48F812E9-6A5C-024F-AEDD-384A41DA4195}"/>
              </a:ext>
            </a:extLst>
          </p:cNvPr>
          <p:cNvSpPr/>
          <p:nvPr/>
        </p:nvSpPr>
        <p:spPr>
          <a:xfrm>
            <a:off x="3630388" y="3261574"/>
            <a:ext cx="830861" cy="383147"/>
          </a:xfrm>
          <a:prstGeom prst="donu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同心圆 10">
            <a:extLst>
              <a:ext uri="{FF2B5EF4-FFF2-40B4-BE49-F238E27FC236}">
                <a16:creationId xmlns:a16="http://schemas.microsoft.com/office/drawing/2014/main" id="{AFAF5203-88E9-3B45-9278-0BD05130F7AA}"/>
              </a:ext>
            </a:extLst>
          </p:cNvPr>
          <p:cNvSpPr/>
          <p:nvPr/>
        </p:nvSpPr>
        <p:spPr>
          <a:xfrm>
            <a:off x="4931154" y="4144851"/>
            <a:ext cx="830861" cy="334851"/>
          </a:xfrm>
          <a:prstGeom prst="donu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 name="文本框 11">
            <a:extLst>
              <a:ext uri="{FF2B5EF4-FFF2-40B4-BE49-F238E27FC236}">
                <a16:creationId xmlns:a16="http://schemas.microsoft.com/office/drawing/2014/main" id="{0932CA44-08FB-2347-ACDF-D3CC1F42D9A9}"/>
              </a:ext>
            </a:extLst>
          </p:cNvPr>
          <p:cNvSpPr txBox="1"/>
          <p:nvPr/>
        </p:nvSpPr>
        <p:spPr>
          <a:xfrm>
            <a:off x="10855234" y="0"/>
            <a:ext cx="1336766" cy="6858000"/>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txBody>
          <a:bodyPr wrap="square" rtlCol="0">
            <a:spAutoFit/>
          </a:bodyPr>
          <a:lstStyle/>
          <a:p>
            <a:endParaRPr kumimoji="1" lang="zh-CN" altLang="en-US" dirty="0"/>
          </a:p>
        </p:txBody>
      </p:sp>
      <p:pic>
        <p:nvPicPr>
          <p:cNvPr id="14" name="图片 13">
            <a:extLst>
              <a:ext uri="{FF2B5EF4-FFF2-40B4-BE49-F238E27FC236}">
                <a16:creationId xmlns:a16="http://schemas.microsoft.com/office/drawing/2014/main" id="{3DDBB1F1-A32A-ED41-AE4E-81CE6857CDF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527929" y="2143546"/>
            <a:ext cx="3754339" cy="3002349"/>
          </a:xfrm>
          <a:prstGeom prst="rect">
            <a:avLst/>
          </a:prstGeom>
          <a:noFill/>
          <a:ln>
            <a:solidFill>
              <a:schemeClr val="bg2">
                <a:lumMod val="75000"/>
              </a:schemeClr>
            </a:solidFill>
          </a:ln>
        </p:spPr>
      </p:pic>
      <p:pic>
        <p:nvPicPr>
          <p:cNvPr id="4" name="16">
            <a:hlinkClick r:id="" action="ppaction://media"/>
            <a:extLst>
              <a:ext uri="{FF2B5EF4-FFF2-40B4-BE49-F238E27FC236}">
                <a16:creationId xmlns:a16="http://schemas.microsoft.com/office/drawing/2014/main" id="{800B5A04-566F-4C58-A3E4-E7CDC636EC12}"/>
              </a:ext>
            </a:extLst>
          </p:cNvPr>
          <p:cNvPicPr>
            <a:picLocks noChangeAspect="1"/>
          </p:cNvPicPr>
          <p:nvPr>
            <a:audioFile r:link="rId1"/>
            <p:extLst>
              <p:ext uri="{DAA4B4D4-6D71-4841-9C94-3DE7FCFB9230}">
                <p14:media xmlns:p14="http://schemas.microsoft.com/office/powerpoint/2010/main" r:embed="rId2">
                  <p14:trim st="1848" end="143.7708"/>
                </p14:media>
              </p:ext>
            </p:extLst>
          </p:nvPr>
        </p:nvPicPr>
        <p:blipFill>
          <a:blip r:embed="rId6"/>
          <a:stretch>
            <a:fillRect/>
          </a:stretch>
        </p:blipFill>
        <p:spPr>
          <a:xfrm>
            <a:off x="9794905" y="5904865"/>
            <a:ext cx="487363" cy="487363"/>
          </a:xfrm>
          <a:prstGeom prst="rect">
            <a:avLst/>
          </a:prstGeom>
        </p:spPr>
      </p:pic>
      <p:sp>
        <p:nvSpPr>
          <p:cNvPr id="2" name="矩形 1">
            <a:extLst>
              <a:ext uri="{FF2B5EF4-FFF2-40B4-BE49-F238E27FC236}">
                <a16:creationId xmlns:a16="http://schemas.microsoft.com/office/drawing/2014/main" id="{ADD721FC-BB99-4F40-A7F9-758C449E0104}"/>
              </a:ext>
            </a:extLst>
          </p:cNvPr>
          <p:cNvSpPr/>
          <p:nvPr/>
        </p:nvSpPr>
        <p:spPr>
          <a:xfrm>
            <a:off x="888145" y="5745897"/>
            <a:ext cx="6096000" cy="584775"/>
          </a:xfrm>
          <a:prstGeom prst="rect">
            <a:avLst/>
          </a:prstGeom>
        </p:spPr>
        <p:txBody>
          <a:bodyPr>
            <a:spAutoFit/>
          </a:bodyPr>
          <a:lstStyle/>
          <a:p>
            <a:r>
              <a:rPr lang="en" altLang="zh-CN" sz="1600" dirty="0">
                <a:hlinkClick r:id="rId7"/>
              </a:rPr>
              <a:t>https://www.youtube.com/watch?v=qVdciF8e5-s&amp;feature=youtu.be</a:t>
            </a:r>
            <a:r>
              <a:rPr lang="en" altLang="zh-CN" sz="1600" dirty="0"/>
              <a:t>  Watch it!</a:t>
            </a:r>
            <a:endParaRPr lang="zh-CN" altLang="en-US" sz="1600" dirty="0"/>
          </a:p>
        </p:txBody>
      </p:sp>
    </p:spTree>
    <p:extLst>
      <p:ext uri="{BB962C8B-B14F-4D97-AF65-F5344CB8AC3E}">
        <p14:creationId xmlns:p14="http://schemas.microsoft.com/office/powerpoint/2010/main" val="172535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6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2FB9C8-173C-2F4E-903F-6ADBD491026A}"/>
              </a:ext>
            </a:extLst>
          </p:cNvPr>
          <p:cNvPicPr>
            <a:picLocks noChangeAspect="1"/>
          </p:cNvPicPr>
          <p:nvPr/>
        </p:nvPicPr>
        <p:blipFill>
          <a:blip r:embed="rId5"/>
          <a:stretch>
            <a:fillRect/>
          </a:stretch>
        </p:blipFill>
        <p:spPr>
          <a:xfrm>
            <a:off x="5642595" y="1265495"/>
            <a:ext cx="4636881" cy="4327008"/>
          </a:xfrm>
          <a:prstGeom prst="rect">
            <a:avLst/>
          </a:prstGeom>
        </p:spPr>
      </p:pic>
      <p:sp>
        <p:nvSpPr>
          <p:cNvPr id="6" name="文本框 5">
            <a:extLst>
              <a:ext uri="{FF2B5EF4-FFF2-40B4-BE49-F238E27FC236}">
                <a16:creationId xmlns:a16="http://schemas.microsoft.com/office/drawing/2014/main" id="{44E83499-B7A0-D040-A414-C45CB8E2930C}"/>
              </a:ext>
            </a:extLst>
          </p:cNvPr>
          <p:cNvSpPr txBox="1"/>
          <p:nvPr/>
        </p:nvSpPr>
        <p:spPr>
          <a:xfrm>
            <a:off x="10855234" y="0"/>
            <a:ext cx="1336766" cy="6858000"/>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txBody>
          <a:bodyPr wrap="square" rtlCol="0">
            <a:spAutoFit/>
          </a:bodyPr>
          <a:lstStyle/>
          <a:p>
            <a:endParaRPr kumimoji="1" lang="zh-CN" altLang="en-US" dirty="0"/>
          </a:p>
        </p:txBody>
      </p:sp>
      <p:graphicFrame>
        <p:nvGraphicFramePr>
          <p:cNvPr id="7" name="Diagram 6">
            <a:extLst>
              <a:ext uri="{FF2B5EF4-FFF2-40B4-BE49-F238E27FC236}">
                <a16:creationId xmlns:a16="http://schemas.microsoft.com/office/drawing/2014/main" id="{6C1532B9-53D6-4711-9179-FC75E3FE6E90}"/>
              </a:ext>
            </a:extLst>
          </p:cNvPr>
          <p:cNvGraphicFramePr/>
          <p:nvPr>
            <p:extLst>
              <p:ext uri="{D42A27DB-BD31-4B8C-83A1-F6EECF244321}">
                <p14:modId xmlns:p14="http://schemas.microsoft.com/office/powerpoint/2010/main" val="771029041"/>
              </p:ext>
            </p:extLst>
          </p:nvPr>
        </p:nvGraphicFramePr>
        <p:xfrm>
          <a:off x="959038" y="1511053"/>
          <a:ext cx="4252177" cy="383589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 name="2">
            <a:hlinkClick r:id="" action="ppaction://media"/>
            <a:extLst>
              <a:ext uri="{FF2B5EF4-FFF2-40B4-BE49-F238E27FC236}">
                <a16:creationId xmlns:a16="http://schemas.microsoft.com/office/drawing/2014/main" id="{83B3F1D5-C266-405A-BE49-5404BEB8F76A}"/>
              </a:ext>
            </a:extLst>
          </p:cNvPr>
          <p:cNvPicPr>
            <a:picLocks noChangeAspect="1"/>
          </p:cNvPicPr>
          <p:nvPr>
            <a:audioFile r:link="rId1"/>
            <p:extLst>
              <p:ext uri="{DAA4B4D4-6D71-4841-9C94-3DE7FCFB9230}">
                <p14:media xmlns:p14="http://schemas.microsoft.com/office/powerpoint/2010/main" r:embed="rId2">
                  <p14:trim st="457.5817" end="340.4154"/>
                  <p14:fade in="26.6904"/>
                </p14:media>
              </p:ext>
            </p:extLst>
          </p:nvPr>
        </p:nvPicPr>
        <p:blipFill>
          <a:blip r:embed="rId11"/>
          <a:stretch>
            <a:fillRect/>
          </a:stretch>
        </p:blipFill>
        <p:spPr>
          <a:xfrm>
            <a:off x="10079992" y="6061837"/>
            <a:ext cx="487363" cy="487363"/>
          </a:xfrm>
          <a:prstGeom prst="rect">
            <a:avLst/>
          </a:prstGeom>
        </p:spPr>
      </p:pic>
    </p:spTree>
    <p:extLst>
      <p:ext uri="{BB962C8B-B14F-4D97-AF65-F5344CB8AC3E}">
        <p14:creationId xmlns:p14="http://schemas.microsoft.com/office/powerpoint/2010/main" val="200326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77C1825-E321-D549-AF08-DD12791A528A}"/>
              </a:ext>
            </a:extLst>
          </p:cNvPr>
          <p:cNvSpPr>
            <a:spLocks noGrp="1"/>
          </p:cNvSpPr>
          <p:nvPr>
            <p:ph type="title"/>
          </p:nvPr>
        </p:nvSpPr>
        <p:spPr>
          <a:xfrm>
            <a:off x="1000739" y="1193308"/>
            <a:ext cx="5178117" cy="830997"/>
          </a:xfrm>
          <a:solidFill>
            <a:schemeClr val="bg1"/>
          </a:solidFill>
        </p:spPr>
        <p:txBody>
          <a:bodyPr>
            <a:normAutofit/>
          </a:bodyPr>
          <a:lstStyle/>
          <a:p>
            <a:r>
              <a:rPr lang="zh-CN" altLang="en-US" sz="2800" b="1" dirty="0">
                <a:latin typeface="Arial" panose="020B0604020202020204" pitchFamily="34" charset="0"/>
                <a:cs typeface="Arial" panose="020B0604020202020204" pitchFamily="34" charset="0"/>
              </a:rPr>
              <a:t> </a:t>
            </a:r>
            <a:r>
              <a:rPr lang="en-US" altLang="zh-CN" sz="2800" b="1" dirty="0">
                <a:latin typeface="Arial" panose="020B0604020202020204" pitchFamily="34" charset="0"/>
                <a:cs typeface="Arial" panose="020B0604020202020204" pitchFamily="34" charset="0"/>
              </a:rPr>
              <a:t>Business Understanding</a:t>
            </a:r>
            <a:endParaRPr lang="zh-CN" altLang="en-US" sz="2800" b="1" dirty="0">
              <a:latin typeface="Arial" panose="020B0604020202020204" pitchFamily="34" charset="0"/>
              <a:cs typeface="Arial" panose="020B0604020202020204" pitchFamily="34" charset="0"/>
            </a:endParaRPr>
          </a:p>
        </p:txBody>
      </p:sp>
      <p:sp>
        <p:nvSpPr>
          <p:cNvPr id="5" name="内容占位符 2">
            <a:extLst>
              <a:ext uri="{FF2B5EF4-FFF2-40B4-BE49-F238E27FC236}">
                <a16:creationId xmlns:a16="http://schemas.microsoft.com/office/drawing/2014/main" id="{98144CF1-8F57-E041-B937-D722747D8E46}"/>
              </a:ext>
            </a:extLst>
          </p:cNvPr>
          <p:cNvSpPr>
            <a:spLocks noGrp="1"/>
          </p:cNvSpPr>
          <p:nvPr>
            <p:ph idx="1"/>
          </p:nvPr>
        </p:nvSpPr>
        <p:spPr>
          <a:xfrm>
            <a:off x="1358310" y="3811376"/>
            <a:ext cx="9135741" cy="967775"/>
          </a:xfrm>
        </p:spPr>
        <p:txBody>
          <a:bodyPr>
            <a:normAutofit fontScale="92500" lnSpcReduction="10000"/>
          </a:bodyPr>
          <a:lstStyle/>
          <a:p>
            <a:pPr marL="0" indent="0">
              <a:buNone/>
            </a:pPr>
            <a:r>
              <a:rPr lang="en-US" altLang="zh-CN" sz="2000" dirty="0">
                <a:latin typeface="Arial" panose="020B0604020202020204" pitchFamily="34" charset="0"/>
                <a:cs typeface="Arial" panose="020B0604020202020204" pitchFamily="34" charset="0"/>
              </a:rPr>
              <a:t>Offensive language is pervasive in social media. Individuals frequently take advantage of the perceived anonymity of computer-mediated communication.</a:t>
            </a:r>
            <a:endParaRPr lang="en" altLang="zh-CN" sz="2000" dirty="0">
              <a:latin typeface="Arial" panose="020B0604020202020204" pitchFamily="34" charset="0"/>
              <a:cs typeface="Arial" panose="020B0604020202020204" pitchFamily="34" charset="0"/>
            </a:endParaRPr>
          </a:p>
          <a:p>
            <a:pPr marL="0" indent="0">
              <a:buNone/>
            </a:pPr>
            <a:r>
              <a:rPr lang="en" altLang="zh-CN" sz="2000" dirty="0">
                <a:latin typeface="Arial" panose="020B0604020202020204" pitchFamily="34" charset="0"/>
                <a:cs typeface="Arial" panose="020B0604020202020204" pitchFamily="34" charset="0"/>
              </a:rPr>
              <a:t>“Identify offensive sentences and words and classify them into different categories”</a:t>
            </a:r>
          </a:p>
          <a:p>
            <a:pPr marL="0" indent="0">
              <a:buNone/>
            </a:pPr>
            <a:endParaRPr lang="en" altLang="zh-CN" sz="2000" dirty="0">
              <a:latin typeface="Arial" panose="020B0604020202020204" pitchFamily="34" charset="0"/>
              <a:cs typeface="Arial" panose="020B0604020202020204" pitchFamily="34" charset="0"/>
            </a:endParaRPr>
          </a:p>
          <a:p>
            <a:endParaRPr lang="zh-CN" altLang="en-US" sz="20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AA37AA24-29AD-8F48-B5FA-612AA276394D}"/>
              </a:ext>
            </a:extLst>
          </p:cNvPr>
          <p:cNvSpPr txBox="1"/>
          <p:nvPr/>
        </p:nvSpPr>
        <p:spPr>
          <a:xfrm>
            <a:off x="1092053" y="1991337"/>
            <a:ext cx="5758360"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Business objectives and requirements</a:t>
            </a:r>
          </a:p>
          <a:p>
            <a:endParaRPr kumimoji="1" lang="zh-CN" altLang="en-US" sz="2400" dirty="0"/>
          </a:p>
        </p:txBody>
      </p:sp>
      <p:sp>
        <p:nvSpPr>
          <p:cNvPr id="7" name="文本框 6">
            <a:extLst>
              <a:ext uri="{FF2B5EF4-FFF2-40B4-BE49-F238E27FC236}">
                <a16:creationId xmlns:a16="http://schemas.microsoft.com/office/drawing/2014/main" id="{1DD4D3E5-FE6C-6643-A7F1-65F4B03576B5}"/>
              </a:ext>
            </a:extLst>
          </p:cNvPr>
          <p:cNvSpPr txBox="1"/>
          <p:nvPr/>
        </p:nvSpPr>
        <p:spPr>
          <a:xfrm>
            <a:off x="1358310" y="2474892"/>
            <a:ext cx="8701548" cy="984885"/>
          </a:xfrm>
          <a:prstGeom prst="rect">
            <a:avLst/>
          </a:prstGeom>
          <a:noFill/>
        </p:spPr>
        <p:txBody>
          <a:bodyPr wrap="square" rtlCol="0">
            <a:spAutoFit/>
          </a:bodyPr>
          <a:lstStyle/>
          <a:p>
            <a:r>
              <a:rPr lang="en" altLang="zh-CN" sz="2000" dirty="0">
                <a:latin typeface="Arial" panose="020B0604020202020204" pitchFamily="34" charset="0"/>
                <a:cs typeface="Arial" panose="020B0604020202020204" pitchFamily="34" charset="0"/>
              </a:rPr>
              <a:t>Identifying and categorizing offensive language in social media in order to reduce the appearance of offensive text.</a:t>
            </a:r>
          </a:p>
          <a:p>
            <a:endParaRPr kumimoji="1" lang="zh-CN" altLang="en-US" dirty="0"/>
          </a:p>
        </p:txBody>
      </p:sp>
      <p:sp>
        <p:nvSpPr>
          <p:cNvPr id="8" name="文本框 7">
            <a:extLst>
              <a:ext uri="{FF2B5EF4-FFF2-40B4-BE49-F238E27FC236}">
                <a16:creationId xmlns:a16="http://schemas.microsoft.com/office/drawing/2014/main" id="{B734B9B4-70F2-2544-9DB9-B83F9BC9C42F}"/>
              </a:ext>
            </a:extLst>
          </p:cNvPr>
          <p:cNvSpPr txBox="1"/>
          <p:nvPr/>
        </p:nvSpPr>
        <p:spPr>
          <a:xfrm>
            <a:off x="1092053" y="3252710"/>
            <a:ext cx="4635910" cy="461665"/>
          </a:xfrm>
          <a:prstGeom prst="rect">
            <a:avLst/>
          </a:prstGeom>
          <a:noFill/>
        </p:spPr>
        <p:txBody>
          <a:bodyPr wrap="square" rtlCol="0">
            <a:spAutoFit/>
          </a:bodyPr>
          <a:lstStyle/>
          <a:p>
            <a:pPr marL="285750" indent="-285750">
              <a:buFont typeface="Arial" panose="020B0604020202020204" pitchFamily="34" charset="0"/>
              <a:buChar char="•"/>
            </a:pPr>
            <a:r>
              <a:rPr lang="en" altLang="zh-CN" sz="2400" dirty="0">
                <a:latin typeface="Arial" panose="020B0604020202020204" pitchFamily="34" charset="0"/>
                <a:cs typeface="Arial" panose="020B0604020202020204" pitchFamily="34" charset="0"/>
              </a:rPr>
              <a:t>Problem definition</a:t>
            </a:r>
          </a:p>
        </p:txBody>
      </p:sp>
      <p:sp>
        <p:nvSpPr>
          <p:cNvPr id="9" name="文本框 8">
            <a:extLst>
              <a:ext uri="{FF2B5EF4-FFF2-40B4-BE49-F238E27FC236}">
                <a16:creationId xmlns:a16="http://schemas.microsoft.com/office/drawing/2014/main" id="{807A4D43-DC7D-7D49-AD39-9C6ECCA7EA85}"/>
              </a:ext>
            </a:extLst>
          </p:cNvPr>
          <p:cNvSpPr txBox="1"/>
          <p:nvPr/>
        </p:nvSpPr>
        <p:spPr>
          <a:xfrm>
            <a:off x="10855234" y="0"/>
            <a:ext cx="1336766" cy="6858000"/>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txBody>
          <a:bodyPr wrap="square" rtlCol="0">
            <a:spAutoFit/>
          </a:bodyPr>
          <a:lstStyle/>
          <a:p>
            <a:endParaRPr kumimoji="1" lang="zh-CN" altLang="en-US" dirty="0"/>
          </a:p>
        </p:txBody>
      </p:sp>
      <p:pic>
        <p:nvPicPr>
          <p:cNvPr id="10" name="3">
            <a:hlinkClick r:id="" action="ppaction://media"/>
            <a:extLst>
              <a:ext uri="{FF2B5EF4-FFF2-40B4-BE49-F238E27FC236}">
                <a16:creationId xmlns:a16="http://schemas.microsoft.com/office/drawing/2014/main" id="{28BE578D-1378-4A29-BD47-03E347D2705F}"/>
              </a:ext>
            </a:extLst>
          </p:cNvPr>
          <p:cNvPicPr>
            <a:picLocks noChangeAspect="1"/>
          </p:cNvPicPr>
          <p:nvPr>
            <a:audioFile r:link="rId1"/>
            <p:extLst>
              <p:ext uri="{DAA4B4D4-6D71-4841-9C94-3DE7FCFB9230}">
                <p14:media xmlns:p14="http://schemas.microsoft.com/office/powerpoint/2010/main" r:embed="rId2">
                  <p14:trim st="572.3467000000001" end="9849.839599999999"/>
                </p14:media>
              </p:ext>
            </p:extLst>
          </p:nvPr>
        </p:nvPicPr>
        <p:blipFill>
          <a:blip r:embed="rId5"/>
          <a:stretch>
            <a:fillRect/>
          </a:stretch>
        </p:blipFill>
        <p:spPr>
          <a:xfrm>
            <a:off x="10250369" y="5550535"/>
            <a:ext cx="487363" cy="487363"/>
          </a:xfrm>
          <a:prstGeom prst="rect">
            <a:avLst/>
          </a:prstGeom>
        </p:spPr>
      </p:pic>
    </p:spTree>
    <p:extLst>
      <p:ext uri="{BB962C8B-B14F-4D97-AF65-F5344CB8AC3E}">
        <p14:creationId xmlns:p14="http://schemas.microsoft.com/office/powerpoint/2010/main" val="263599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99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74575-B670-BD45-B888-E6AB3F6E372C}"/>
              </a:ext>
            </a:extLst>
          </p:cNvPr>
          <p:cNvSpPr>
            <a:spLocks noGrp="1"/>
          </p:cNvSpPr>
          <p:nvPr>
            <p:ph type="ctrTitle"/>
          </p:nvPr>
        </p:nvSpPr>
        <p:spPr>
          <a:xfrm>
            <a:off x="954174" y="1334156"/>
            <a:ext cx="3652158" cy="477837"/>
          </a:xfrm>
        </p:spPr>
        <p:txBody>
          <a:bodyPr>
            <a:noAutofit/>
          </a:bodyPr>
          <a:lstStyle/>
          <a:p>
            <a:r>
              <a:rPr kumimoji="1" lang="en-US" altLang="zh-CN" sz="2800" b="1" dirty="0">
                <a:latin typeface="Arial" panose="020B0604020202020204" pitchFamily="34" charset="0"/>
                <a:cs typeface="Arial" panose="020B0604020202020204" pitchFamily="34" charset="0"/>
              </a:rPr>
              <a:t>Data understanding</a:t>
            </a:r>
            <a:endParaRPr kumimoji="1" lang="zh-CN" altLang="en-US" sz="2800" b="1"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D1B9561B-1AFB-AD44-83BD-D650AD2E4535}"/>
              </a:ext>
            </a:extLst>
          </p:cNvPr>
          <p:cNvSpPr/>
          <p:nvPr/>
        </p:nvSpPr>
        <p:spPr>
          <a:xfrm>
            <a:off x="1119051" y="1925355"/>
            <a:ext cx="6096000" cy="400110"/>
          </a:xfrm>
          <a:prstGeom prst="rect">
            <a:avLst/>
          </a:prstGeom>
        </p:spPr>
        <p:txBody>
          <a:bodyPr>
            <a:spAutoFit/>
          </a:bodyPr>
          <a:lstStyle/>
          <a:p>
            <a:r>
              <a:rPr lang="en-US" altLang="zh-CN" sz="2000" dirty="0">
                <a:latin typeface="Arial" panose="020B0604020202020204" pitchFamily="34" charset="0"/>
                <a:cs typeface="Arial" panose="020B0604020202020204" pitchFamily="34" charset="0"/>
              </a:rPr>
              <a:t>Source: Provided on Minerva olid-training-v1.0.tsv</a:t>
            </a:r>
          </a:p>
        </p:txBody>
      </p:sp>
      <p:graphicFrame>
        <p:nvGraphicFramePr>
          <p:cNvPr id="6" name="表格 5">
            <a:extLst>
              <a:ext uri="{FF2B5EF4-FFF2-40B4-BE49-F238E27FC236}">
                <a16:creationId xmlns:a16="http://schemas.microsoft.com/office/drawing/2014/main" id="{D06F72D9-9D1D-D741-86F5-B642DACDA65C}"/>
              </a:ext>
            </a:extLst>
          </p:cNvPr>
          <p:cNvGraphicFramePr>
            <a:graphicFrameLocks noGrp="1"/>
          </p:cNvGraphicFramePr>
          <p:nvPr>
            <p:extLst>
              <p:ext uri="{D42A27DB-BD31-4B8C-83A1-F6EECF244321}">
                <p14:modId xmlns:p14="http://schemas.microsoft.com/office/powerpoint/2010/main" val="3951424822"/>
              </p:ext>
            </p:extLst>
          </p:nvPr>
        </p:nvGraphicFramePr>
        <p:xfrm>
          <a:off x="1119051" y="2504339"/>
          <a:ext cx="6270170" cy="670560"/>
        </p:xfrm>
        <a:graphic>
          <a:graphicData uri="http://schemas.openxmlformats.org/drawingml/2006/table">
            <a:tbl>
              <a:tblPr firstRow="1" bandRow="1">
                <a:tableStyleId>{5C22544A-7EE6-4342-B048-85BDC9FD1C3A}</a:tableStyleId>
              </a:tblPr>
              <a:tblGrid>
                <a:gridCol w="1254034">
                  <a:extLst>
                    <a:ext uri="{9D8B030D-6E8A-4147-A177-3AD203B41FA5}">
                      <a16:colId xmlns:a16="http://schemas.microsoft.com/office/drawing/2014/main" val="3479338204"/>
                    </a:ext>
                  </a:extLst>
                </a:gridCol>
                <a:gridCol w="1254034">
                  <a:extLst>
                    <a:ext uri="{9D8B030D-6E8A-4147-A177-3AD203B41FA5}">
                      <a16:colId xmlns:a16="http://schemas.microsoft.com/office/drawing/2014/main" val="2706621395"/>
                    </a:ext>
                  </a:extLst>
                </a:gridCol>
                <a:gridCol w="1254034">
                  <a:extLst>
                    <a:ext uri="{9D8B030D-6E8A-4147-A177-3AD203B41FA5}">
                      <a16:colId xmlns:a16="http://schemas.microsoft.com/office/drawing/2014/main" val="3341946297"/>
                    </a:ext>
                  </a:extLst>
                </a:gridCol>
                <a:gridCol w="1254034">
                  <a:extLst>
                    <a:ext uri="{9D8B030D-6E8A-4147-A177-3AD203B41FA5}">
                      <a16:colId xmlns:a16="http://schemas.microsoft.com/office/drawing/2014/main" val="230995807"/>
                    </a:ext>
                  </a:extLst>
                </a:gridCol>
                <a:gridCol w="1254034">
                  <a:extLst>
                    <a:ext uri="{9D8B030D-6E8A-4147-A177-3AD203B41FA5}">
                      <a16:colId xmlns:a16="http://schemas.microsoft.com/office/drawing/2014/main" val="112810606"/>
                    </a:ext>
                  </a:extLst>
                </a:gridCol>
              </a:tblGrid>
              <a:tr h="163033">
                <a:tc>
                  <a:txBody>
                    <a:bodyPr/>
                    <a:lstStyle/>
                    <a:p>
                      <a:pPr algn="ctr"/>
                      <a:r>
                        <a:rPr lang="en-US" altLang="zh-CN" sz="1600" dirty="0">
                          <a:latin typeface="Arial" panose="020B0604020202020204" pitchFamily="34" charset="0"/>
                          <a:cs typeface="Arial" panose="020B0604020202020204" pitchFamily="34" charset="0"/>
                        </a:rPr>
                        <a:t>id</a:t>
                      </a:r>
                      <a:endParaRPr lang="zh-CN" altLang="en-US" sz="1600" dirty="0">
                        <a:solidFill>
                          <a:schemeClr val="bg1"/>
                        </a:solidFill>
                        <a:latin typeface="Arial" panose="020B0604020202020204" pitchFamily="34" charset="0"/>
                        <a:cs typeface="Arial" panose="020B0604020202020204" pitchFamily="34" charset="0"/>
                      </a:endParaRPr>
                    </a:p>
                  </a:txBody>
                  <a:tcPr>
                    <a:solidFill>
                      <a:schemeClr val="accent5">
                        <a:lumMod val="75000"/>
                      </a:schemeClr>
                    </a:solidFill>
                  </a:tcPr>
                </a:tc>
                <a:tc>
                  <a:txBody>
                    <a:bodyPr/>
                    <a:lstStyle/>
                    <a:p>
                      <a:pPr algn="ctr"/>
                      <a:r>
                        <a:rPr lang="en-US" altLang="zh-CN" sz="1600" dirty="0">
                          <a:latin typeface="Arial" panose="020B0604020202020204" pitchFamily="34" charset="0"/>
                          <a:cs typeface="Arial" panose="020B0604020202020204" pitchFamily="34" charset="0"/>
                        </a:rPr>
                        <a:t>tweet</a:t>
                      </a:r>
                      <a:endParaRPr lang="zh-CN" altLang="en-US" sz="1600" dirty="0">
                        <a:solidFill>
                          <a:schemeClr val="bg1"/>
                        </a:solidFill>
                        <a:latin typeface="Arial" panose="020B0604020202020204" pitchFamily="34" charset="0"/>
                        <a:cs typeface="Arial" panose="020B0604020202020204" pitchFamily="34" charset="0"/>
                      </a:endParaRPr>
                    </a:p>
                  </a:txBody>
                  <a:tcPr>
                    <a:solidFill>
                      <a:schemeClr val="accent5">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600" kern="1200" dirty="0" err="1">
                          <a:effectLst/>
                          <a:latin typeface="Arial" panose="020B0604020202020204" pitchFamily="34" charset="0"/>
                          <a:cs typeface="Arial" panose="020B0604020202020204" pitchFamily="34" charset="0"/>
                        </a:rPr>
                        <a:t>subtask_a</a:t>
                      </a:r>
                      <a:endParaRPr lang="en" altLang="zh-CN" sz="1600" dirty="0">
                        <a:solidFill>
                          <a:schemeClr val="bg1"/>
                        </a:solidFill>
                        <a:effectLst/>
                        <a:latin typeface="Arial" panose="020B0604020202020204" pitchFamily="34" charset="0"/>
                        <a:cs typeface="Arial" panose="020B0604020202020204" pitchFamily="34" charset="0"/>
                      </a:endParaRPr>
                    </a:p>
                  </a:txBody>
                  <a:tcPr>
                    <a:solidFill>
                      <a:schemeClr val="accent5">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600" kern="1200" dirty="0" err="1">
                          <a:effectLst/>
                          <a:latin typeface="Arial" panose="020B0604020202020204" pitchFamily="34" charset="0"/>
                          <a:cs typeface="Arial" panose="020B0604020202020204" pitchFamily="34" charset="0"/>
                        </a:rPr>
                        <a:t>subtask_b</a:t>
                      </a:r>
                      <a:endParaRPr lang="en" altLang="zh-CN" sz="1600" dirty="0">
                        <a:solidFill>
                          <a:schemeClr val="bg1"/>
                        </a:solidFill>
                        <a:effectLst/>
                        <a:latin typeface="Arial" panose="020B0604020202020204" pitchFamily="34" charset="0"/>
                        <a:cs typeface="Arial" panose="020B0604020202020204" pitchFamily="34" charset="0"/>
                      </a:endParaRPr>
                    </a:p>
                  </a:txBody>
                  <a:tcPr>
                    <a:solidFill>
                      <a:schemeClr val="accent5">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600" kern="1200" dirty="0" err="1">
                          <a:effectLst/>
                          <a:latin typeface="Arial" panose="020B0604020202020204" pitchFamily="34" charset="0"/>
                          <a:cs typeface="Arial" panose="020B0604020202020204" pitchFamily="34" charset="0"/>
                        </a:rPr>
                        <a:t>subtask_c</a:t>
                      </a:r>
                      <a:endParaRPr lang="en" altLang="zh-CN" sz="1600" dirty="0">
                        <a:solidFill>
                          <a:schemeClr val="bg1"/>
                        </a:solidFill>
                        <a:effectLst/>
                        <a:latin typeface="Arial" panose="020B0604020202020204" pitchFamily="34" charset="0"/>
                        <a:cs typeface="Arial" panose="020B0604020202020204" pitchFamily="34" charset="0"/>
                      </a:endParaRPr>
                    </a:p>
                  </a:txBody>
                  <a:tcPr>
                    <a:solidFill>
                      <a:schemeClr val="accent5">
                        <a:lumMod val="75000"/>
                      </a:schemeClr>
                    </a:solidFill>
                  </a:tcPr>
                </a:tc>
                <a:extLst>
                  <a:ext uri="{0D108BD9-81ED-4DB2-BD59-A6C34878D82A}">
                    <a16:rowId xmlns:a16="http://schemas.microsoft.com/office/drawing/2014/main" val="1083572920"/>
                  </a:ext>
                </a:extLst>
              </a:tr>
              <a:tr h="163033">
                <a:tc>
                  <a:txBody>
                    <a:bodyPr/>
                    <a:lstStyle/>
                    <a:p>
                      <a:pPr algn="ctr"/>
                      <a:r>
                        <a:rPr lang="en-US" altLang="zh-CN" sz="1600" b="1" dirty="0">
                          <a:latin typeface="Arial" panose="020B0604020202020204" pitchFamily="34" charset="0"/>
                          <a:cs typeface="Arial" panose="020B0604020202020204" pitchFamily="34" charset="0"/>
                        </a:rPr>
                        <a:t>int</a:t>
                      </a:r>
                      <a:endParaRPr lang="zh-CN" altLang="en-US" sz="1600" b="1" dirty="0">
                        <a:solidFill>
                          <a:schemeClr val="bg1"/>
                        </a:solidFill>
                        <a:latin typeface="Arial" panose="020B0604020202020204" pitchFamily="34" charset="0"/>
                        <a:cs typeface="Arial" panose="020B0604020202020204" pitchFamily="34" charset="0"/>
                      </a:endParaRPr>
                    </a:p>
                  </a:txBody>
                  <a:tcPr>
                    <a:solidFill>
                      <a:schemeClr val="accent5">
                        <a:lumMod val="40000"/>
                        <a:lumOff val="60000"/>
                      </a:schemeClr>
                    </a:solidFill>
                  </a:tcPr>
                </a:tc>
                <a:tc>
                  <a:txBody>
                    <a:bodyPr/>
                    <a:lstStyle/>
                    <a:p>
                      <a:pPr algn="ctr"/>
                      <a:r>
                        <a:rPr lang="en-US" altLang="zh-CN" sz="1600" b="1" dirty="0">
                          <a:latin typeface="Arial" panose="020B0604020202020204" pitchFamily="34" charset="0"/>
                          <a:cs typeface="Arial" panose="020B0604020202020204" pitchFamily="34" charset="0"/>
                        </a:rPr>
                        <a:t>string</a:t>
                      </a:r>
                      <a:endParaRPr lang="zh-CN" altLang="en-US" sz="1600" b="1" dirty="0">
                        <a:solidFill>
                          <a:schemeClr val="bg1"/>
                        </a:solidFill>
                        <a:latin typeface="Arial" panose="020B0604020202020204" pitchFamily="34" charset="0"/>
                        <a:cs typeface="Arial" panose="020B0604020202020204" pitchFamily="34" charset="0"/>
                      </a:endParaRPr>
                    </a:p>
                  </a:txBody>
                  <a:tcPr>
                    <a:solidFill>
                      <a:schemeClr val="accent5">
                        <a:lumMod val="40000"/>
                        <a:lumOff val="60000"/>
                      </a:schemeClr>
                    </a:solidFill>
                  </a:tcPr>
                </a:tc>
                <a:tc>
                  <a:txBody>
                    <a:bodyPr/>
                    <a:lstStyle/>
                    <a:p>
                      <a:pPr algn="ctr"/>
                      <a:r>
                        <a:rPr lang="en-US" altLang="zh-CN" sz="1600" b="1" dirty="0">
                          <a:latin typeface="Arial" panose="020B0604020202020204" pitchFamily="34" charset="0"/>
                          <a:cs typeface="Arial" panose="020B0604020202020204" pitchFamily="34" charset="0"/>
                        </a:rPr>
                        <a:t>string</a:t>
                      </a:r>
                      <a:endParaRPr lang="zh-CN" altLang="en-US" sz="1600" b="1" dirty="0">
                        <a:solidFill>
                          <a:schemeClr val="bg1"/>
                        </a:solidFill>
                        <a:latin typeface="Arial" panose="020B0604020202020204" pitchFamily="34" charset="0"/>
                        <a:cs typeface="Arial" panose="020B0604020202020204" pitchFamily="34" charset="0"/>
                      </a:endParaRPr>
                    </a:p>
                  </a:txBody>
                  <a:tcPr>
                    <a:solidFill>
                      <a:schemeClr val="accent5">
                        <a:lumMod val="40000"/>
                        <a:lumOff val="60000"/>
                      </a:schemeClr>
                    </a:solidFill>
                  </a:tcPr>
                </a:tc>
                <a:tc>
                  <a:txBody>
                    <a:bodyPr/>
                    <a:lstStyle/>
                    <a:p>
                      <a:pPr algn="ctr"/>
                      <a:r>
                        <a:rPr lang="en-US" altLang="zh-CN" sz="1600" b="1" dirty="0">
                          <a:latin typeface="Arial" panose="020B0604020202020204" pitchFamily="34" charset="0"/>
                          <a:cs typeface="Arial" panose="020B0604020202020204" pitchFamily="34" charset="0"/>
                        </a:rPr>
                        <a:t>string</a:t>
                      </a:r>
                      <a:endParaRPr lang="zh-CN" altLang="en-US" sz="1600" b="1" dirty="0">
                        <a:solidFill>
                          <a:schemeClr val="bg1"/>
                        </a:solidFill>
                        <a:latin typeface="Arial" panose="020B0604020202020204" pitchFamily="34" charset="0"/>
                        <a:cs typeface="Arial" panose="020B0604020202020204" pitchFamily="34" charset="0"/>
                      </a:endParaRPr>
                    </a:p>
                  </a:txBody>
                  <a:tcPr>
                    <a:solidFill>
                      <a:schemeClr val="accent5">
                        <a:lumMod val="40000"/>
                        <a:lumOff val="60000"/>
                      </a:schemeClr>
                    </a:solidFill>
                  </a:tcPr>
                </a:tc>
                <a:tc>
                  <a:txBody>
                    <a:bodyPr/>
                    <a:lstStyle/>
                    <a:p>
                      <a:pPr algn="ctr"/>
                      <a:r>
                        <a:rPr lang="en-US" altLang="zh-CN" sz="1600" b="1" dirty="0">
                          <a:latin typeface="Arial" panose="020B0604020202020204" pitchFamily="34" charset="0"/>
                          <a:cs typeface="Arial" panose="020B0604020202020204" pitchFamily="34" charset="0"/>
                        </a:rPr>
                        <a:t>string</a:t>
                      </a:r>
                      <a:endParaRPr lang="zh-CN" altLang="en-US" sz="1600" b="1" dirty="0">
                        <a:solidFill>
                          <a:schemeClr val="bg1"/>
                        </a:solidFill>
                        <a:latin typeface="Arial" panose="020B0604020202020204" pitchFamily="34" charset="0"/>
                        <a:cs typeface="Arial" panose="020B0604020202020204" pitchFamily="34" charset="0"/>
                      </a:endParaRPr>
                    </a:p>
                  </a:txBody>
                  <a:tcPr>
                    <a:solidFill>
                      <a:schemeClr val="accent5">
                        <a:lumMod val="40000"/>
                        <a:lumOff val="60000"/>
                      </a:schemeClr>
                    </a:solidFill>
                  </a:tcPr>
                </a:tc>
                <a:extLst>
                  <a:ext uri="{0D108BD9-81ED-4DB2-BD59-A6C34878D82A}">
                    <a16:rowId xmlns:a16="http://schemas.microsoft.com/office/drawing/2014/main" val="1050700229"/>
                  </a:ext>
                </a:extLst>
              </a:tr>
            </a:tbl>
          </a:graphicData>
        </a:graphic>
      </p:graphicFrame>
      <p:graphicFrame>
        <p:nvGraphicFramePr>
          <p:cNvPr id="7" name="表格 6">
            <a:extLst>
              <a:ext uri="{FF2B5EF4-FFF2-40B4-BE49-F238E27FC236}">
                <a16:creationId xmlns:a16="http://schemas.microsoft.com/office/drawing/2014/main" id="{EE63D7EE-7AAE-BE44-B6CC-CED9A2DD8F9B}"/>
              </a:ext>
            </a:extLst>
          </p:cNvPr>
          <p:cNvGraphicFramePr>
            <a:graphicFrameLocks noGrp="1"/>
          </p:cNvGraphicFramePr>
          <p:nvPr>
            <p:extLst>
              <p:ext uri="{D42A27DB-BD31-4B8C-83A1-F6EECF244321}">
                <p14:modId xmlns:p14="http://schemas.microsoft.com/office/powerpoint/2010/main" val="2764701135"/>
              </p:ext>
            </p:extLst>
          </p:nvPr>
        </p:nvGraphicFramePr>
        <p:xfrm>
          <a:off x="9302842" y="1154182"/>
          <a:ext cx="1440545" cy="1005840"/>
        </p:xfrm>
        <a:graphic>
          <a:graphicData uri="http://schemas.openxmlformats.org/drawingml/2006/table">
            <a:tbl>
              <a:tblPr firstRow="1" bandRow="1">
                <a:tableStyleId>{5C22544A-7EE6-4342-B048-85BDC9FD1C3A}</a:tableStyleId>
              </a:tblPr>
              <a:tblGrid>
                <a:gridCol w="1440545">
                  <a:extLst>
                    <a:ext uri="{9D8B030D-6E8A-4147-A177-3AD203B41FA5}">
                      <a16:colId xmlns:a16="http://schemas.microsoft.com/office/drawing/2014/main" val="2129690592"/>
                    </a:ext>
                  </a:extLst>
                </a:gridCol>
              </a:tblGrid>
              <a:tr h="1736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600" kern="1200" dirty="0">
                          <a:effectLst/>
                        </a:rPr>
                        <a:t>subtask_a</a:t>
                      </a:r>
                      <a:endParaRPr lang="en" altLang="zh-CN" sz="1600" dirty="0">
                        <a:solidFill>
                          <a:schemeClr val="bg1"/>
                        </a:solidFill>
                        <a:effectLst/>
                        <a:latin typeface="Calibri" panose="020F0502020204030204" pitchFamily="34" charset="0"/>
                        <a:cs typeface="Calibri" panose="020F0502020204030204" pitchFamily="34" charset="0"/>
                      </a:endParaRPr>
                    </a:p>
                  </a:txBody>
                  <a:tcPr>
                    <a:solidFill>
                      <a:schemeClr val="accent5">
                        <a:lumMod val="75000"/>
                      </a:schemeClr>
                    </a:solidFill>
                  </a:tcPr>
                </a:tc>
                <a:extLst>
                  <a:ext uri="{0D108BD9-81ED-4DB2-BD59-A6C34878D82A}">
                    <a16:rowId xmlns:a16="http://schemas.microsoft.com/office/drawing/2014/main" val="2199804448"/>
                  </a:ext>
                </a:extLst>
              </a:tr>
              <a:tr h="0">
                <a:tc>
                  <a:txBody>
                    <a:bodyPr/>
                    <a:lstStyle/>
                    <a:p>
                      <a:pPr algn="ctr"/>
                      <a:r>
                        <a:rPr lang="en-US" altLang="zh-CN" sz="1600" b="1" dirty="0">
                          <a:solidFill>
                            <a:schemeClr val="tx1"/>
                          </a:solidFill>
                        </a:rPr>
                        <a:t>OFF</a:t>
                      </a:r>
                      <a:endParaRPr lang="zh-CN" altLang="en-US" sz="1600" b="1"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1112831921"/>
                  </a:ext>
                </a:extLst>
              </a:tr>
              <a:tr h="0">
                <a:tc>
                  <a:txBody>
                    <a:bodyPr/>
                    <a:lstStyle/>
                    <a:p>
                      <a:pPr algn="ctr"/>
                      <a:r>
                        <a:rPr lang="en-US" altLang="zh-CN" sz="1600" b="1" dirty="0">
                          <a:solidFill>
                            <a:schemeClr val="tx1"/>
                          </a:solidFill>
                        </a:rPr>
                        <a:t>NOT</a:t>
                      </a:r>
                      <a:endParaRPr lang="zh-CN" altLang="en-US" sz="1600" b="1"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1143479106"/>
                  </a:ext>
                </a:extLst>
              </a:tr>
            </a:tbl>
          </a:graphicData>
        </a:graphic>
      </p:graphicFrame>
      <p:graphicFrame>
        <p:nvGraphicFramePr>
          <p:cNvPr id="8" name="表格 7">
            <a:extLst>
              <a:ext uri="{FF2B5EF4-FFF2-40B4-BE49-F238E27FC236}">
                <a16:creationId xmlns:a16="http://schemas.microsoft.com/office/drawing/2014/main" id="{7828A482-EEF0-ED40-832E-5D22E2DB688B}"/>
              </a:ext>
            </a:extLst>
          </p:cNvPr>
          <p:cNvGraphicFramePr>
            <a:graphicFrameLocks noGrp="1"/>
          </p:cNvGraphicFramePr>
          <p:nvPr>
            <p:extLst>
              <p:ext uri="{D42A27DB-BD31-4B8C-83A1-F6EECF244321}">
                <p14:modId xmlns:p14="http://schemas.microsoft.com/office/powerpoint/2010/main" val="3504032275"/>
              </p:ext>
            </p:extLst>
          </p:nvPr>
        </p:nvGraphicFramePr>
        <p:xfrm>
          <a:off x="9302849" y="3046190"/>
          <a:ext cx="1440546" cy="1005840"/>
        </p:xfrm>
        <a:graphic>
          <a:graphicData uri="http://schemas.openxmlformats.org/drawingml/2006/table">
            <a:tbl>
              <a:tblPr firstRow="1" bandRow="1">
                <a:tableStyleId>{5C22544A-7EE6-4342-B048-85BDC9FD1C3A}</a:tableStyleId>
              </a:tblPr>
              <a:tblGrid>
                <a:gridCol w="1440546">
                  <a:extLst>
                    <a:ext uri="{9D8B030D-6E8A-4147-A177-3AD203B41FA5}">
                      <a16:colId xmlns:a16="http://schemas.microsoft.com/office/drawing/2014/main" val="1229737306"/>
                    </a:ext>
                  </a:extLst>
                </a:gridCol>
              </a:tblGrid>
              <a:tr h="2583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600" kern="1200" dirty="0">
                          <a:effectLst/>
                        </a:rPr>
                        <a:t>subtask_b</a:t>
                      </a:r>
                      <a:endParaRPr lang="en" altLang="zh-CN" sz="1600" dirty="0">
                        <a:solidFill>
                          <a:schemeClr val="bg1"/>
                        </a:solidFill>
                        <a:effectLst/>
                        <a:latin typeface="Calibri" panose="020F0502020204030204" pitchFamily="34" charset="0"/>
                        <a:cs typeface="Calibri" panose="020F0502020204030204" pitchFamily="34" charset="0"/>
                      </a:endParaRPr>
                    </a:p>
                  </a:txBody>
                  <a:tcPr>
                    <a:solidFill>
                      <a:schemeClr val="accent5">
                        <a:lumMod val="75000"/>
                      </a:schemeClr>
                    </a:solidFill>
                  </a:tcPr>
                </a:tc>
                <a:extLst>
                  <a:ext uri="{0D108BD9-81ED-4DB2-BD59-A6C34878D82A}">
                    <a16:rowId xmlns:a16="http://schemas.microsoft.com/office/drawing/2014/main" val="2375737744"/>
                  </a:ext>
                </a:extLst>
              </a:tr>
              <a:tr h="248656">
                <a:tc>
                  <a:txBody>
                    <a:bodyPr/>
                    <a:lstStyle/>
                    <a:p>
                      <a:pPr algn="ctr"/>
                      <a:r>
                        <a:rPr lang="en-US" altLang="zh-CN" sz="1600" b="1" dirty="0"/>
                        <a:t>UNT</a:t>
                      </a:r>
                      <a:endParaRPr lang="zh-CN" altLang="en-US" sz="1600" b="1" dirty="0"/>
                    </a:p>
                  </a:txBody>
                  <a:tcPr>
                    <a:solidFill>
                      <a:schemeClr val="accent5">
                        <a:lumMod val="40000"/>
                        <a:lumOff val="60000"/>
                      </a:schemeClr>
                    </a:solidFill>
                  </a:tcPr>
                </a:tc>
                <a:extLst>
                  <a:ext uri="{0D108BD9-81ED-4DB2-BD59-A6C34878D82A}">
                    <a16:rowId xmlns:a16="http://schemas.microsoft.com/office/drawing/2014/main" val="1789096375"/>
                  </a:ext>
                </a:extLst>
              </a:tr>
              <a:tr h="248656">
                <a:tc>
                  <a:txBody>
                    <a:bodyPr/>
                    <a:lstStyle/>
                    <a:p>
                      <a:pPr algn="ctr"/>
                      <a:r>
                        <a:rPr lang="en-US" altLang="zh-CN" sz="1600" b="1" dirty="0"/>
                        <a:t>TIN</a:t>
                      </a:r>
                      <a:endParaRPr lang="zh-CN" altLang="en-US" sz="1600" b="1" dirty="0"/>
                    </a:p>
                  </a:txBody>
                  <a:tcPr>
                    <a:solidFill>
                      <a:schemeClr val="accent5">
                        <a:lumMod val="20000"/>
                        <a:lumOff val="80000"/>
                      </a:schemeClr>
                    </a:solidFill>
                  </a:tcPr>
                </a:tc>
                <a:extLst>
                  <a:ext uri="{0D108BD9-81ED-4DB2-BD59-A6C34878D82A}">
                    <a16:rowId xmlns:a16="http://schemas.microsoft.com/office/drawing/2014/main" val="4072600271"/>
                  </a:ext>
                </a:extLst>
              </a:tr>
            </a:tbl>
          </a:graphicData>
        </a:graphic>
      </p:graphicFrame>
      <p:graphicFrame>
        <p:nvGraphicFramePr>
          <p:cNvPr id="10" name="表格 9">
            <a:extLst>
              <a:ext uri="{FF2B5EF4-FFF2-40B4-BE49-F238E27FC236}">
                <a16:creationId xmlns:a16="http://schemas.microsoft.com/office/drawing/2014/main" id="{7EDF1319-B102-D549-BEA5-E08CCA140DCD}"/>
              </a:ext>
            </a:extLst>
          </p:cNvPr>
          <p:cNvGraphicFramePr>
            <a:graphicFrameLocks noGrp="1"/>
          </p:cNvGraphicFramePr>
          <p:nvPr>
            <p:extLst>
              <p:ext uri="{D42A27DB-BD31-4B8C-83A1-F6EECF244321}">
                <p14:modId xmlns:p14="http://schemas.microsoft.com/office/powerpoint/2010/main" val="4247758280"/>
              </p:ext>
            </p:extLst>
          </p:nvPr>
        </p:nvGraphicFramePr>
        <p:xfrm>
          <a:off x="9302849" y="5020990"/>
          <a:ext cx="1440538" cy="1365656"/>
        </p:xfrm>
        <a:graphic>
          <a:graphicData uri="http://schemas.openxmlformats.org/drawingml/2006/table">
            <a:tbl>
              <a:tblPr firstRow="1" bandRow="1">
                <a:tableStyleId>{5C22544A-7EE6-4342-B048-85BDC9FD1C3A}</a:tableStyleId>
              </a:tblPr>
              <a:tblGrid>
                <a:gridCol w="1440538">
                  <a:extLst>
                    <a:ext uri="{9D8B030D-6E8A-4147-A177-3AD203B41FA5}">
                      <a16:colId xmlns:a16="http://schemas.microsoft.com/office/drawing/2014/main" val="2022750959"/>
                    </a:ext>
                  </a:extLst>
                </a:gridCol>
              </a:tblGrid>
              <a:tr h="3414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600" kern="1200" dirty="0">
                          <a:effectLst/>
                          <a:latin typeface="Arial" panose="020B0604020202020204" pitchFamily="34" charset="0"/>
                          <a:cs typeface="Arial" panose="020B0604020202020204" pitchFamily="34" charset="0"/>
                        </a:rPr>
                        <a:t>subtask_c</a:t>
                      </a:r>
                      <a:endParaRPr lang="en" altLang="zh-CN" sz="1600" dirty="0">
                        <a:solidFill>
                          <a:schemeClr val="bg1"/>
                        </a:solidFill>
                        <a:effectLst/>
                        <a:latin typeface="Arial" panose="020B0604020202020204" pitchFamily="34" charset="0"/>
                        <a:cs typeface="Arial" panose="020B0604020202020204" pitchFamily="34" charset="0"/>
                      </a:endParaRPr>
                    </a:p>
                  </a:txBody>
                  <a:tcPr>
                    <a:solidFill>
                      <a:schemeClr val="accent5">
                        <a:lumMod val="75000"/>
                      </a:schemeClr>
                    </a:solidFill>
                  </a:tcPr>
                </a:tc>
                <a:extLst>
                  <a:ext uri="{0D108BD9-81ED-4DB2-BD59-A6C34878D82A}">
                    <a16:rowId xmlns:a16="http://schemas.microsoft.com/office/drawing/2014/main" val="2254230485"/>
                  </a:ext>
                </a:extLst>
              </a:tr>
              <a:tr h="341414">
                <a:tc>
                  <a:txBody>
                    <a:bodyPr/>
                    <a:lstStyle/>
                    <a:p>
                      <a:pPr algn="ctr"/>
                      <a:r>
                        <a:rPr lang="en-US" altLang="zh-CN" sz="1600" b="0" dirty="0">
                          <a:latin typeface="Arial" panose="020B0604020202020204" pitchFamily="34" charset="0"/>
                          <a:cs typeface="Arial" panose="020B0604020202020204" pitchFamily="34" charset="0"/>
                        </a:rPr>
                        <a:t>IND</a:t>
                      </a:r>
                      <a:endParaRPr lang="zh-CN" altLang="en-US" sz="1600" b="0" dirty="0">
                        <a:latin typeface="Arial" panose="020B0604020202020204" pitchFamily="34" charset="0"/>
                        <a:cs typeface="Arial" panose="020B0604020202020204" pitchFamily="34" charset="0"/>
                      </a:endParaRPr>
                    </a:p>
                  </a:txBody>
                  <a:tcPr>
                    <a:solidFill>
                      <a:schemeClr val="accent5">
                        <a:lumMod val="40000"/>
                        <a:lumOff val="60000"/>
                      </a:schemeClr>
                    </a:solidFill>
                  </a:tcPr>
                </a:tc>
                <a:extLst>
                  <a:ext uri="{0D108BD9-81ED-4DB2-BD59-A6C34878D82A}">
                    <a16:rowId xmlns:a16="http://schemas.microsoft.com/office/drawing/2014/main" val="251746534"/>
                  </a:ext>
                </a:extLst>
              </a:tr>
              <a:tr h="341414">
                <a:tc>
                  <a:txBody>
                    <a:bodyPr/>
                    <a:lstStyle/>
                    <a:p>
                      <a:pPr algn="ctr"/>
                      <a:r>
                        <a:rPr lang="en-US" altLang="zh-CN" sz="1600" b="0" dirty="0">
                          <a:latin typeface="Arial" panose="020B0604020202020204" pitchFamily="34" charset="0"/>
                          <a:cs typeface="Arial" panose="020B0604020202020204" pitchFamily="34" charset="0"/>
                        </a:rPr>
                        <a:t>OTH</a:t>
                      </a:r>
                      <a:endParaRPr lang="zh-CN" altLang="en-US" sz="1600" b="0" dirty="0">
                        <a:latin typeface="Arial" panose="020B0604020202020204" pitchFamily="34" charset="0"/>
                        <a:cs typeface="Arial" panose="020B0604020202020204" pitchFamily="34" charset="0"/>
                      </a:endParaRPr>
                    </a:p>
                  </a:txBody>
                  <a:tcPr>
                    <a:solidFill>
                      <a:schemeClr val="accent5">
                        <a:lumMod val="20000"/>
                        <a:lumOff val="80000"/>
                      </a:schemeClr>
                    </a:solidFill>
                  </a:tcPr>
                </a:tc>
                <a:extLst>
                  <a:ext uri="{0D108BD9-81ED-4DB2-BD59-A6C34878D82A}">
                    <a16:rowId xmlns:a16="http://schemas.microsoft.com/office/drawing/2014/main" val="916530267"/>
                  </a:ext>
                </a:extLst>
              </a:tr>
              <a:tr h="341414">
                <a:tc>
                  <a:txBody>
                    <a:bodyPr/>
                    <a:lstStyle/>
                    <a:p>
                      <a:pPr algn="ctr"/>
                      <a:r>
                        <a:rPr lang="en-US" altLang="zh-CN" sz="1600" b="0" dirty="0">
                          <a:latin typeface="Arial" panose="020B0604020202020204" pitchFamily="34" charset="0"/>
                          <a:cs typeface="Arial" panose="020B0604020202020204" pitchFamily="34" charset="0"/>
                        </a:rPr>
                        <a:t>GRP</a:t>
                      </a:r>
                      <a:endParaRPr lang="zh-CN" altLang="en-US" sz="1600" b="0" dirty="0">
                        <a:latin typeface="Arial" panose="020B0604020202020204" pitchFamily="34" charset="0"/>
                        <a:cs typeface="Arial" panose="020B0604020202020204" pitchFamily="34" charset="0"/>
                      </a:endParaRPr>
                    </a:p>
                  </a:txBody>
                  <a:tcPr>
                    <a:solidFill>
                      <a:schemeClr val="accent5">
                        <a:lumMod val="40000"/>
                        <a:lumOff val="60000"/>
                      </a:schemeClr>
                    </a:solidFill>
                  </a:tcPr>
                </a:tc>
                <a:extLst>
                  <a:ext uri="{0D108BD9-81ED-4DB2-BD59-A6C34878D82A}">
                    <a16:rowId xmlns:a16="http://schemas.microsoft.com/office/drawing/2014/main" val="613469381"/>
                  </a:ext>
                </a:extLst>
              </a:tr>
            </a:tbl>
          </a:graphicData>
        </a:graphic>
      </p:graphicFrame>
      <p:graphicFrame>
        <p:nvGraphicFramePr>
          <p:cNvPr id="11" name="表格 10">
            <a:extLst>
              <a:ext uri="{FF2B5EF4-FFF2-40B4-BE49-F238E27FC236}">
                <a16:creationId xmlns:a16="http://schemas.microsoft.com/office/drawing/2014/main" id="{AF8EED7F-3D06-EC4A-8CAE-0144D1160193}"/>
              </a:ext>
            </a:extLst>
          </p:cNvPr>
          <p:cNvGraphicFramePr>
            <a:graphicFrameLocks noGrp="1"/>
          </p:cNvGraphicFramePr>
          <p:nvPr>
            <p:extLst>
              <p:ext uri="{D42A27DB-BD31-4B8C-83A1-F6EECF244321}">
                <p14:modId xmlns:p14="http://schemas.microsoft.com/office/powerpoint/2010/main" val="2185380718"/>
              </p:ext>
            </p:extLst>
          </p:nvPr>
        </p:nvGraphicFramePr>
        <p:xfrm>
          <a:off x="1119051" y="3625689"/>
          <a:ext cx="6270170" cy="1909008"/>
        </p:xfrm>
        <a:graphic>
          <a:graphicData uri="http://schemas.openxmlformats.org/drawingml/2006/table">
            <a:tbl>
              <a:tblPr firstRow="1" bandRow="1">
                <a:tableStyleId>{5C22544A-7EE6-4342-B048-85BDC9FD1C3A}</a:tableStyleId>
              </a:tblPr>
              <a:tblGrid>
                <a:gridCol w="1344305">
                  <a:extLst>
                    <a:ext uri="{9D8B030D-6E8A-4147-A177-3AD203B41FA5}">
                      <a16:colId xmlns:a16="http://schemas.microsoft.com/office/drawing/2014/main" val="2468374601"/>
                    </a:ext>
                  </a:extLst>
                </a:gridCol>
                <a:gridCol w="4925865">
                  <a:extLst>
                    <a:ext uri="{9D8B030D-6E8A-4147-A177-3AD203B41FA5}">
                      <a16:colId xmlns:a16="http://schemas.microsoft.com/office/drawing/2014/main" val="3920678461"/>
                    </a:ext>
                  </a:extLst>
                </a:gridCol>
              </a:tblGrid>
              <a:tr h="393432">
                <a:tc>
                  <a:txBody>
                    <a:bodyPr/>
                    <a:lstStyle/>
                    <a:p>
                      <a:pPr algn="l"/>
                      <a:r>
                        <a:rPr lang="en-US" altLang="zh-CN" sz="1600" b="1" dirty="0">
                          <a:solidFill>
                            <a:schemeClr val="bg1"/>
                          </a:solidFill>
                          <a:latin typeface="Arial" panose="020B0604020202020204" pitchFamily="34" charset="0"/>
                          <a:cs typeface="Arial" panose="020B0604020202020204" pitchFamily="34" charset="0"/>
                        </a:rPr>
                        <a:t>id</a:t>
                      </a:r>
                      <a:endParaRPr lang="zh-CN" altLang="en-US" sz="1600" b="1" dirty="0">
                        <a:solidFill>
                          <a:schemeClr val="bg1"/>
                        </a:solidFill>
                        <a:latin typeface="Arial" panose="020B0604020202020204" pitchFamily="34" charset="0"/>
                        <a:cs typeface="Arial" panose="020B0604020202020204" pitchFamily="34" charset="0"/>
                      </a:endParaRPr>
                    </a:p>
                  </a:txBody>
                  <a:tcPr>
                    <a:solidFill>
                      <a:schemeClr val="accent5">
                        <a:lumMod val="75000"/>
                      </a:schemeClr>
                    </a:solidFill>
                  </a:tcPr>
                </a:tc>
                <a:tc>
                  <a:txBody>
                    <a:bodyPr/>
                    <a:lstStyle/>
                    <a:p>
                      <a:r>
                        <a:rPr lang="en-US" altLang="zh-CN" sz="1600" b="1" dirty="0">
                          <a:solidFill>
                            <a:schemeClr val="tx1"/>
                          </a:solidFill>
                          <a:latin typeface="Arial" panose="020B0604020202020204" pitchFamily="34" charset="0"/>
                          <a:cs typeface="Arial" panose="020B0604020202020204" pitchFamily="34" charset="0"/>
                        </a:rPr>
                        <a:t>Number of each comment</a:t>
                      </a:r>
                      <a:endParaRPr lang="zh-CN" altLang="en-US" sz="1600" b="1" dirty="0">
                        <a:solidFill>
                          <a:schemeClr val="tx1"/>
                        </a:solidFill>
                        <a:latin typeface="Arial" panose="020B0604020202020204" pitchFamily="34" charset="0"/>
                        <a:cs typeface="Arial" panose="020B0604020202020204" pitchFamily="34" charset="0"/>
                      </a:endParaRPr>
                    </a:p>
                  </a:txBody>
                  <a:tcPr>
                    <a:solidFill>
                      <a:schemeClr val="accent5">
                        <a:lumMod val="20000"/>
                        <a:lumOff val="80000"/>
                      </a:schemeClr>
                    </a:solidFill>
                  </a:tcPr>
                </a:tc>
                <a:extLst>
                  <a:ext uri="{0D108BD9-81ED-4DB2-BD59-A6C34878D82A}">
                    <a16:rowId xmlns:a16="http://schemas.microsoft.com/office/drawing/2014/main" val="1507850172"/>
                  </a:ext>
                </a:extLst>
              </a:tr>
              <a:tr h="393432">
                <a:tc>
                  <a:txBody>
                    <a:bodyPr/>
                    <a:lstStyle/>
                    <a:p>
                      <a:pPr algn="l"/>
                      <a:r>
                        <a:rPr lang="en-US" altLang="zh-CN" sz="1600" b="1" dirty="0">
                          <a:solidFill>
                            <a:schemeClr val="bg1"/>
                          </a:solidFill>
                          <a:latin typeface="Arial" panose="020B0604020202020204" pitchFamily="34" charset="0"/>
                          <a:cs typeface="Arial" panose="020B0604020202020204" pitchFamily="34" charset="0"/>
                        </a:rPr>
                        <a:t>tweet</a:t>
                      </a:r>
                      <a:endParaRPr lang="zh-CN" altLang="en-US" sz="1600" b="1" dirty="0">
                        <a:solidFill>
                          <a:schemeClr val="bg1"/>
                        </a:solidFill>
                        <a:latin typeface="Arial" panose="020B0604020202020204" pitchFamily="34" charset="0"/>
                        <a:cs typeface="Arial" panose="020B0604020202020204" pitchFamily="34" charset="0"/>
                      </a:endParaRPr>
                    </a:p>
                  </a:txBody>
                  <a:tcPr>
                    <a:solidFill>
                      <a:schemeClr val="accent5">
                        <a:lumMod val="75000"/>
                      </a:schemeClr>
                    </a:solidFill>
                  </a:tcPr>
                </a:tc>
                <a:tc>
                  <a:txBody>
                    <a:bodyPr/>
                    <a:lstStyle/>
                    <a:p>
                      <a:r>
                        <a:rPr lang="en-US" altLang="zh-CN" sz="1600" b="1" dirty="0">
                          <a:latin typeface="Arial" panose="020B0604020202020204" pitchFamily="34" charset="0"/>
                          <a:cs typeface="Arial" panose="020B0604020202020204" pitchFamily="34" charset="0"/>
                        </a:rPr>
                        <a:t>Tweet comments by users</a:t>
                      </a:r>
                      <a:endParaRPr lang="zh-CN" altLang="en-US" sz="1600" b="1" dirty="0">
                        <a:latin typeface="Arial" panose="020B0604020202020204" pitchFamily="34" charset="0"/>
                        <a:cs typeface="Arial" panose="020B0604020202020204" pitchFamily="34" charset="0"/>
                      </a:endParaRPr>
                    </a:p>
                  </a:txBody>
                  <a:tcPr>
                    <a:solidFill>
                      <a:schemeClr val="accent5">
                        <a:lumMod val="40000"/>
                        <a:lumOff val="60000"/>
                      </a:schemeClr>
                    </a:solidFill>
                  </a:tcPr>
                </a:tc>
                <a:extLst>
                  <a:ext uri="{0D108BD9-81ED-4DB2-BD59-A6C34878D82A}">
                    <a16:rowId xmlns:a16="http://schemas.microsoft.com/office/drawing/2014/main" val="2993421342"/>
                  </a:ext>
                </a:extLst>
              </a:tr>
              <a:tr h="3934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b="1" kern="1200" dirty="0">
                          <a:solidFill>
                            <a:schemeClr val="bg1"/>
                          </a:solidFill>
                          <a:effectLst/>
                          <a:latin typeface="Arial" panose="020B0604020202020204" pitchFamily="34" charset="0"/>
                          <a:cs typeface="Arial" panose="020B0604020202020204" pitchFamily="34" charset="0"/>
                        </a:rPr>
                        <a:t>subtask_a</a:t>
                      </a:r>
                      <a:endParaRPr lang="en" altLang="zh-CN" sz="1600" b="1" dirty="0">
                        <a:solidFill>
                          <a:schemeClr val="bg1"/>
                        </a:solidFill>
                        <a:effectLst/>
                        <a:latin typeface="Arial" panose="020B0604020202020204" pitchFamily="34" charset="0"/>
                        <a:cs typeface="Arial" panose="020B0604020202020204" pitchFamily="34" charset="0"/>
                      </a:endParaRPr>
                    </a:p>
                  </a:txBody>
                  <a:tcPr>
                    <a:solidFill>
                      <a:schemeClr val="accent5">
                        <a:lumMod val="75000"/>
                      </a:schemeClr>
                    </a:solidFill>
                  </a:tcPr>
                </a:tc>
                <a:tc>
                  <a:txBody>
                    <a:bodyPr/>
                    <a:lstStyle/>
                    <a:p>
                      <a:r>
                        <a:rPr lang="en-US" altLang="zh-CN" sz="1600" b="1" dirty="0">
                          <a:latin typeface="Arial" panose="020B0604020202020204" pitchFamily="34" charset="0"/>
                          <a:cs typeface="Arial" panose="020B0604020202020204" pitchFamily="34" charset="0"/>
                        </a:rPr>
                        <a:t>Offensive language identification</a:t>
                      </a:r>
                      <a:endParaRPr lang="zh-CN" altLang="en-US" sz="1600" b="1" dirty="0">
                        <a:latin typeface="Arial" panose="020B0604020202020204" pitchFamily="34" charset="0"/>
                        <a:cs typeface="Arial" panose="020B0604020202020204" pitchFamily="34" charset="0"/>
                      </a:endParaRPr>
                    </a:p>
                  </a:txBody>
                  <a:tcPr>
                    <a:solidFill>
                      <a:schemeClr val="accent5">
                        <a:lumMod val="20000"/>
                        <a:lumOff val="80000"/>
                      </a:schemeClr>
                    </a:solidFill>
                  </a:tcPr>
                </a:tc>
                <a:extLst>
                  <a:ext uri="{0D108BD9-81ED-4DB2-BD59-A6C34878D82A}">
                    <a16:rowId xmlns:a16="http://schemas.microsoft.com/office/drawing/2014/main" val="2241509089"/>
                  </a:ext>
                </a:extLst>
              </a:tr>
              <a:tr h="3934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b="1" kern="1200" dirty="0">
                          <a:solidFill>
                            <a:schemeClr val="bg1"/>
                          </a:solidFill>
                          <a:effectLst/>
                          <a:latin typeface="Arial" panose="020B0604020202020204" pitchFamily="34" charset="0"/>
                          <a:cs typeface="Arial" panose="020B0604020202020204" pitchFamily="34" charset="0"/>
                        </a:rPr>
                        <a:t>subtask_b</a:t>
                      </a:r>
                      <a:endParaRPr lang="en" altLang="zh-CN" sz="1600" b="1" dirty="0">
                        <a:solidFill>
                          <a:schemeClr val="bg1"/>
                        </a:solidFill>
                        <a:effectLst/>
                        <a:latin typeface="Arial" panose="020B0604020202020204" pitchFamily="34" charset="0"/>
                        <a:cs typeface="Arial" panose="020B0604020202020204" pitchFamily="34" charset="0"/>
                      </a:endParaRPr>
                    </a:p>
                  </a:txBody>
                  <a:tcPr>
                    <a:solidFill>
                      <a:schemeClr val="accent5">
                        <a:lumMod val="75000"/>
                      </a:schemeClr>
                    </a:solidFill>
                  </a:tcPr>
                </a:tc>
                <a:tc>
                  <a:txBody>
                    <a:bodyPr/>
                    <a:lstStyle/>
                    <a:p>
                      <a:r>
                        <a:rPr lang="en-US" altLang="zh-CN" sz="1600" b="1" dirty="0">
                          <a:latin typeface="Arial" panose="020B0604020202020204" pitchFamily="34" charset="0"/>
                          <a:cs typeface="Arial" panose="020B0604020202020204" pitchFamily="34" charset="0"/>
                        </a:rPr>
                        <a:t>Automatic categorization of offense types</a:t>
                      </a:r>
                      <a:endParaRPr lang="zh-CN" altLang="en-US" sz="1600" b="1" dirty="0">
                        <a:latin typeface="Arial" panose="020B0604020202020204" pitchFamily="34" charset="0"/>
                        <a:cs typeface="Arial" panose="020B0604020202020204" pitchFamily="34" charset="0"/>
                      </a:endParaRPr>
                    </a:p>
                  </a:txBody>
                  <a:tcPr>
                    <a:solidFill>
                      <a:schemeClr val="accent5">
                        <a:lumMod val="40000"/>
                        <a:lumOff val="60000"/>
                      </a:schemeClr>
                    </a:solidFill>
                  </a:tcPr>
                </a:tc>
                <a:extLst>
                  <a:ext uri="{0D108BD9-81ED-4DB2-BD59-A6C34878D82A}">
                    <a16:rowId xmlns:a16="http://schemas.microsoft.com/office/drawing/2014/main" val="217206560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600" b="1" kern="1200" dirty="0">
                          <a:solidFill>
                            <a:schemeClr val="bg1"/>
                          </a:solidFill>
                          <a:effectLst/>
                          <a:latin typeface="Arial" panose="020B0604020202020204" pitchFamily="34" charset="0"/>
                          <a:cs typeface="Arial" panose="020B0604020202020204" pitchFamily="34" charset="0"/>
                        </a:rPr>
                        <a:t>subtask_c</a:t>
                      </a:r>
                      <a:endParaRPr lang="en" altLang="zh-CN" sz="1600" b="1" dirty="0">
                        <a:solidFill>
                          <a:schemeClr val="bg1"/>
                        </a:solidFill>
                        <a:effectLst/>
                        <a:latin typeface="Arial" panose="020B0604020202020204" pitchFamily="34" charset="0"/>
                        <a:cs typeface="Arial" panose="020B0604020202020204" pitchFamily="34" charset="0"/>
                      </a:endParaRPr>
                    </a:p>
                  </a:txBody>
                  <a:tcPr>
                    <a:solidFill>
                      <a:schemeClr val="accent5">
                        <a:lumMod val="75000"/>
                      </a:schemeClr>
                    </a:solidFill>
                  </a:tcPr>
                </a:tc>
                <a:tc>
                  <a:txBody>
                    <a:bodyPr/>
                    <a:lstStyle/>
                    <a:p>
                      <a:r>
                        <a:rPr lang="en-US" altLang="zh-CN" sz="1600" b="1" dirty="0">
                          <a:latin typeface="Arial" panose="020B0604020202020204" pitchFamily="34" charset="0"/>
                          <a:cs typeface="Arial" panose="020B0604020202020204" pitchFamily="34" charset="0"/>
                        </a:rPr>
                        <a:t>Offense target identification</a:t>
                      </a:r>
                      <a:endParaRPr lang="zh-CN" altLang="en-US" sz="1600" b="1" dirty="0">
                        <a:latin typeface="Arial" panose="020B0604020202020204" pitchFamily="34" charset="0"/>
                        <a:cs typeface="Arial" panose="020B0604020202020204" pitchFamily="34" charset="0"/>
                      </a:endParaRPr>
                    </a:p>
                  </a:txBody>
                  <a:tcPr>
                    <a:solidFill>
                      <a:schemeClr val="accent5">
                        <a:lumMod val="20000"/>
                        <a:lumOff val="80000"/>
                      </a:schemeClr>
                    </a:solidFill>
                  </a:tcPr>
                </a:tc>
                <a:extLst>
                  <a:ext uri="{0D108BD9-81ED-4DB2-BD59-A6C34878D82A}">
                    <a16:rowId xmlns:a16="http://schemas.microsoft.com/office/drawing/2014/main" val="3842604869"/>
                  </a:ext>
                </a:extLst>
              </a:tr>
            </a:tbl>
          </a:graphicData>
        </a:graphic>
      </p:graphicFrame>
      <p:cxnSp>
        <p:nvCxnSpPr>
          <p:cNvPr id="14" name="曲线连接符 13">
            <a:extLst>
              <a:ext uri="{FF2B5EF4-FFF2-40B4-BE49-F238E27FC236}">
                <a16:creationId xmlns:a16="http://schemas.microsoft.com/office/drawing/2014/main" id="{3AA531C5-CBB4-DA45-BCAF-F6D9D1E43A1D}"/>
              </a:ext>
            </a:extLst>
          </p:cNvPr>
          <p:cNvCxnSpPr>
            <a:cxnSpLocks/>
            <a:stCxn id="11" idx="3"/>
          </p:cNvCxnSpPr>
          <p:nvPr/>
        </p:nvCxnSpPr>
        <p:spPr>
          <a:xfrm flipV="1">
            <a:off x="7389221" y="1811697"/>
            <a:ext cx="1913621" cy="2768496"/>
          </a:xfrm>
          <a:prstGeom prst="curvedConnector2">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a:extLst>
              <a:ext uri="{FF2B5EF4-FFF2-40B4-BE49-F238E27FC236}">
                <a16:creationId xmlns:a16="http://schemas.microsoft.com/office/drawing/2014/main" id="{776E6D60-627F-F148-91A6-331900E23ABA}"/>
              </a:ext>
            </a:extLst>
          </p:cNvPr>
          <p:cNvCxnSpPr>
            <a:cxnSpLocks/>
            <a:endCxn id="8" idx="2"/>
          </p:cNvCxnSpPr>
          <p:nvPr/>
        </p:nvCxnSpPr>
        <p:spPr>
          <a:xfrm flipV="1">
            <a:off x="7389221" y="4052030"/>
            <a:ext cx="2633901" cy="968960"/>
          </a:xfrm>
          <a:prstGeom prst="curvedConnector2">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弧 39">
            <a:extLst>
              <a:ext uri="{FF2B5EF4-FFF2-40B4-BE49-F238E27FC236}">
                <a16:creationId xmlns:a16="http://schemas.microsoft.com/office/drawing/2014/main" id="{B80AA9F7-6F04-1E45-86B9-7DF2A88A10CD}"/>
              </a:ext>
            </a:extLst>
          </p:cNvPr>
          <p:cNvSpPr/>
          <p:nvPr/>
        </p:nvSpPr>
        <p:spPr>
          <a:xfrm>
            <a:off x="5473338" y="5369159"/>
            <a:ext cx="3829504" cy="1080317"/>
          </a:xfrm>
          <a:prstGeom prst="arc">
            <a:avLst>
              <a:gd name="adj1" fmla="val 16200000"/>
              <a:gd name="adj2" fmla="val 15464"/>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3" name="4">
            <a:hlinkClick r:id="" action="ppaction://media"/>
            <a:extLst>
              <a:ext uri="{FF2B5EF4-FFF2-40B4-BE49-F238E27FC236}">
                <a16:creationId xmlns:a16="http://schemas.microsoft.com/office/drawing/2014/main" id="{8CA154BB-A77D-40F8-827C-FD146007C538}"/>
              </a:ext>
            </a:extLst>
          </p:cNvPr>
          <p:cNvPicPr>
            <a:picLocks noChangeAspect="1"/>
          </p:cNvPicPr>
          <p:nvPr>
            <a:audioFile r:link="rId1"/>
            <p:extLst>
              <p:ext uri="{DAA4B4D4-6D71-4841-9C94-3DE7FCFB9230}">
                <p14:media xmlns:p14="http://schemas.microsoft.com/office/powerpoint/2010/main" r:embed="rId2">
                  <p14:trim st="5370.1399" end="23680.9349"/>
                  <p14:fade out="1971.414"/>
                </p14:media>
              </p:ext>
            </p:extLst>
          </p:nvPr>
        </p:nvPicPr>
        <p:blipFill>
          <a:blip r:embed="rId5"/>
          <a:stretch>
            <a:fillRect/>
          </a:stretch>
        </p:blipFill>
        <p:spPr>
          <a:xfrm>
            <a:off x="10972788" y="5703818"/>
            <a:ext cx="487363" cy="487363"/>
          </a:xfrm>
          <a:prstGeom prst="rect">
            <a:avLst/>
          </a:prstGeom>
        </p:spPr>
      </p:pic>
    </p:spTree>
    <p:extLst>
      <p:ext uri="{BB962C8B-B14F-4D97-AF65-F5344CB8AC3E}">
        <p14:creationId xmlns:p14="http://schemas.microsoft.com/office/powerpoint/2010/main" val="123447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E4E76824-7EF6-E34F-B3DD-633C32A4BFD6}"/>
              </a:ext>
            </a:extLst>
          </p:cNvPr>
          <p:cNvGraphicFramePr>
            <a:graphicFrameLocks noGrp="1"/>
          </p:cNvGraphicFramePr>
          <p:nvPr>
            <p:extLst>
              <p:ext uri="{D42A27DB-BD31-4B8C-83A1-F6EECF244321}">
                <p14:modId xmlns:p14="http://schemas.microsoft.com/office/powerpoint/2010/main" val="2573513052"/>
              </p:ext>
            </p:extLst>
          </p:nvPr>
        </p:nvGraphicFramePr>
        <p:xfrm>
          <a:off x="3151743" y="1218120"/>
          <a:ext cx="4730576" cy="1113883"/>
        </p:xfrm>
        <a:graphic>
          <a:graphicData uri="http://schemas.openxmlformats.org/drawingml/2006/table">
            <a:tbl>
              <a:tblPr firstRow="1" bandRow="1">
                <a:tableStyleId>{5C22544A-7EE6-4342-B048-85BDC9FD1C3A}</a:tableStyleId>
              </a:tblPr>
              <a:tblGrid>
                <a:gridCol w="955007">
                  <a:extLst>
                    <a:ext uri="{9D8B030D-6E8A-4147-A177-3AD203B41FA5}">
                      <a16:colId xmlns:a16="http://schemas.microsoft.com/office/drawing/2014/main" val="2129690592"/>
                    </a:ext>
                  </a:extLst>
                </a:gridCol>
                <a:gridCol w="3775569">
                  <a:extLst>
                    <a:ext uri="{9D8B030D-6E8A-4147-A177-3AD203B41FA5}">
                      <a16:colId xmlns:a16="http://schemas.microsoft.com/office/drawing/2014/main" val="165144397"/>
                    </a:ext>
                  </a:extLst>
                </a:gridCol>
              </a:tblGrid>
              <a:tr h="3823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200" kern="1200" dirty="0">
                          <a:effectLst/>
                          <a:latin typeface="Arial" panose="020B0604020202020204" pitchFamily="34" charset="0"/>
                          <a:cs typeface="Arial" panose="020B0604020202020204" pitchFamily="34" charset="0"/>
                        </a:rPr>
                        <a:t>subtask_a</a:t>
                      </a:r>
                      <a:endParaRPr lang="en" altLang="zh-CN" sz="1200" dirty="0">
                        <a:solidFill>
                          <a:schemeClr val="bg1"/>
                        </a:solidFill>
                        <a:effectLst/>
                        <a:latin typeface="Arial" panose="020B0604020202020204" pitchFamily="34" charset="0"/>
                        <a:cs typeface="Arial" panose="020B0604020202020204" pitchFamily="34" charset="0"/>
                      </a:endParaRPr>
                    </a:p>
                  </a:txBody>
                  <a:tcPr anchor="ctr">
                    <a:solidFill>
                      <a:schemeClr val="accent5">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dirty="0">
                          <a:solidFill>
                            <a:schemeClr val="bg1"/>
                          </a:solidFill>
                          <a:effectLst/>
                          <a:latin typeface="Arial" panose="020B0604020202020204" pitchFamily="34" charset="0"/>
                          <a:cs typeface="Arial" panose="020B0604020202020204" pitchFamily="34" charset="0"/>
                        </a:rPr>
                        <a:t>Offensive or not</a:t>
                      </a:r>
                    </a:p>
                  </a:txBody>
                  <a:tcPr anchor="ctr">
                    <a:solidFill>
                      <a:schemeClr val="accent5">
                        <a:lumMod val="75000"/>
                      </a:schemeClr>
                    </a:solidFill>
                  </a:tcPr>
                </a:tc>
                <a:extLst>
                  <a:ext uri="{0D108BD9-81ED-4DB2-BD59-A6C34878D82A}">
                    <a16:rowId xmlns:a16="http://schemas.microsoft.com/office/drawing/2014/main" val="2199804448"/>
                  </a:ext>
                </a:extLst>
              </a:tr>
              <a:tr h="413018">
                <a:tc>
                  <a:txBody>
                    <a:bodyPr/>
                    <a:lstStyle/>
                    <a:p>
                      <a:pPr algn="ctr"/>
                      <a:r>
                        <a:rPr lang="en-US" altLang="zh-CN" sz="1200" b="1" dirty="0">
                          <a:solidFill>
                            <a:schemeClr val="tx1"/>
                          </a:solidFill>
                          <a:latin typeface="Arial" panose="020B0604020202020204" pitchFamily="34" charset="0"/>
                          <a:cs typeface="Arial" panose="020B0604020202020204" pitchFamily="34" charset="0"/>
                        </a:rPr>
                        <a:t>OFF</a:t>
                      </a:r>
                      <a:endParaRPr lang="zh-CN" altLang="en-US" sz="1200" b="1" dirty="0">
                        <a:solidFill>
                          <a:schemeClr val="tx1"/>
                        </a:solidFill>
                        <a:latin typeface="Arial" panose="020B0604020202020204" pitchFamily="34" charset="0"/>
                        <a:cs typeface="Arial" panose="020B0604020202020204" pitchFamily="34" charset="0"/>
                      </a:endParaRPr>
                    </a:p>
                  </a:txBody>
                  <a:tcPr anchor="ctr">
                    <a:solidFill>
                      <a:schemeClr val="accent5">
                        <a:lumMod val="40000"/>
                        <a:lumOff val="60000"/>
                      </a:schemeClr>
                    </a:solidFill>
                  </a:tcPr>
                </a:tc>
                <a:tc>
                  <a:txBody>
                    <a:bodyPr/>
                    <a:lstStyle/>
                    <a:p>
                      <a:pPr algn="l"/>
                      <a:r>
                        <a:rPr lang="en" altLang="zh-CN" sz="1200" b="1" dirty="0">
                          <a:solidFill>
                            <a:schemeClr val="tx1"/>
                          </a:solidFill>
                          <a:latin typeface="Arial" panose="020B0604020202020204" pitchFamily="34" charset="0"/>
                          <a:cs typeface="Arial" panose="020B0604020202020204" pitchFamily="34" charset="0"/>
                        </a:rPr>
                        <a:t>A post contains offensive language </a:t>
                      </a:r>
                    </a:p>
                    <a:p>
                      <a:pPr algn="l"/>
                      <a:r>
                        <a:rPr lang="en" altLang="zh-CN" sz="1200" b="1" dirty="0">
                          <a:solidFill>
                            <a:schemeClr val="tx1"/>
                          </a:solidFill>
                          <a:latin typeface="Arial" panose="020B0604020202020204" pitchFamily="34" charset="0"/>
                          <a:cs typeface="Arial" panose="020B0604020202020204" pitchFamily="34" charset="0"/>
                        </a:rPr>
                        <a:t>or a targeted offense.</a:t>
                      </a:r>
                      <a:endParaRPr lang="zh-CN" altLang="en-US" sz="1200" b="1" dirty="0">
                        <a:solidFill>
                          <a:schemeClr val="tx1"/>
                        </a:solidFill>
                        <a:latin typeface="Arial" panose="020B0604020202020204" pitchFamily="34" charset="0"/>
                        <a:cs typeface="Arial" panose="020B0604020202020204" pitchFamily="34" charset="0"/>
                      </a:endParaRPr>
                    </a:p>
                  </a:txBody>
                  <a:tcPr>
                    <a:solidFill>
                      <a:schemeClr val="accent5">
                        <a:lumMod val="40000"/>
                        <a:lumOff val="60000"/>
                      </a:schemeClr>
                    </a:solidFill>
                  </a:tcPr>
                </a:tc>
                <a:extLst>
                  <a:ext uri="{0D108BD9-81ED-4DB2-BD59-A6C34878D82A}">
                    <a16:rowId xmlns:a16="http://schemas.microsoft.com/office/drawing/2014/main" val="1112831921"/>
                  </a:ext>
                </a:extLst>
              </a:tr>
              <a:tr h="247811">
                <a:tc>
                  <a:txBody>
                    <a:bodyPr/>
                    <a:lstStyle/>
                    <a:p>
                      <a:pPr algn="ctr"/>
                      <a:r>
                        <a:rPr lang="en-US" altLang="zh-CN" sz="1200" b="1" dirty="0">
                          <a:solidFill>
                            <a:schemeClr val="tx1"/>
                          </a:solidFill>
                          <a:latin typeface="Arial" panose="020B0604020202020204" pitchFamily="34" charset="0"/>
                          <a:cs typeface="Arial" panose="020B0604020202020204" pitchFamily="34" charset="0"/>
                        </a:rPr>
                        <a:t>NOT</a:t>
                      </a:r>
                      <a:endParaRPr lang="zh-CN" altLang="en-US" sz="1200" b="1" dirty="0">
                        <a:solidFill>
                          <a:schemeClr val="tx1"/>
                        </a:solidFill>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l"/>
                      <a:r>
                        <a:rPr lang="en" altLang="zh-CN" sz="1200" b="1" dirty="0">
                          <a:solidFill>
                            <a:schemeClr val="tx1"/>
                          </a:solidFill>
                          <a:latin typeface="Arial" panose="020B0604020202020204" pitchFamily="34" charset="0"/>
                          <a:cs typeface="Arial" panose="020B0604020202020204" pitchFamily="34" charset="0"/>
                        </a:rPr>
                        <a:t>A post does not contain offense or profanity.</a:t>
                      </a:r>
                      <a:endParaRPr lang="zh-CN" altLang="en-US" sz="1200" b="1" dirty="0">
                        <a:solidFill>
                          <a:schemeClr val="tx1"/>
                        </a:solidFill>
                        <a:latin typeface="Arial" panose="020B0604020202020204" pitchFamily="34" charset="0"/>
                        <a:cs typeface="Arial" panose="020B0604020202020204" pitchFamily="34" charset="0"/>
                      </a:endParaRPr>
                    </a:p>
                  </a:txBody>
                  <a:tcPr>
                    <a:solidFill>
                      <a:schemeClr val="accent5">
                        <a:lumMod val="20000"/>
                        <a:lumOff val="80000"/>
                      </a:schemeClr>
                    </a:solidFill>
                  </a:tcPr>
                </a:tc>
                <a:extLst>
                  <a:ext uri="{0D108BD9-81ED-4DB2-BD59-A6C34878D82A}">
                    <a16:rowId xmlns:a16="http://schemas.microsoft.com/office/drawing/2014/main" val="1143479106"/>
                  </a:ext>
                </a:extLst>
              </a:tr>
            </a:tbl>
          </a:graphicData>
        </a:graphic>
      </p:graphicFrame>
      <p:graphicFrame>
        <p:nvGraphicFramePr>
          <p:cNvPr id="6" name="表格 5">
            <a:extLst>
              <a:ext uri="{FF2B5EF4-FFF2-40B4-BE49-F238E27FC236}">
                <a16:creationId xmlns:a16="http://schemas.microsoft.com/office/drawing/2014/main" id="{1BF76B49-5C15-9041-9686-D427982BF463}"/>
              </a:ext>
            </a:extLst>
          </p:cNvPr>
          <p:cNvGraphicFramePr>
            <a:graphicFrameLocks noGrp="1"/>
          </p:cNvGraphicFramePr>
          <p:nvPr>
            <p:extLst>
              <p:ext uri="{D42A27DB-BD31-4B8C-83A1-F6EECF244321}">
                <p14:modId xmlns:p14="http://schemas.microsoft.com/office/powerpoint/2010/main" val="2387928164"/>
              </p:ext>
            </p:extLst>
          </p:nvPr>
        </p:nvGraphicFramePr>
        <p:xfrm>
          <a:off x="3151741" y="3009258"/>
          <a:ext cx="4730577" cy="1216896"/>
        </p:xfrm>
        <a:graphic>
          <a:graphicData uri="http://schemas.openxmlformats.org/drawingml/2006/table">
            <a:tbl>
              <a:tblPr firstRow="1" bandRow="1">
                <a:tableStyleId>{5C22544A-7EE6-4342-B048-85BDC9FD1C3A}</a:tableStyleId>
              </a:tblPr>
              <a:tblGrid>
                <a:gridCol w="953055">
                  <a:extLst>
                    <a:ext uri="{9D8B030D-6E8A-4147-A177-3AD203B41FA5}">
                      <a16:colId xmlns:a16="http://schemas.microsoft.com/office/drawing/2014/main" val="1229737306"/>
                    </a:ext>
                  </a:extLst>
                </a:gridCol>
                <a:gridCol w="3777522">
                  <a:extLst>
                    <a:ext uri="{9D8B030D-6E8A-4147-A177-3AD203B41FA5}">
                      <a16:colId xmlns:a16="http://schemas.microsoft.com/office/drawing/2014/main" val="1098688712"/>
                    </a:ext>
                  </a:extLst>
                </a:gridCol>
              </a:tblGrid>
              <a:tr h="3024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200" kern="1200" dirty="0">
                          <a:effectLst/>
                          <a:latin typeface="Arial" panose="020B0604020202020204" pitchFamily="34" charset="0"/>
                          <a:cs typeface="Arial" panose="020B0604020202020204" pitchFamily="34" charset="0"/>
                        </a:rPr>
                        <a:t>subtask_b</a:t>
                      </a:r>
                      <a:endParaRPr lang="en" altLang="zh-CN" sz="1200" dirty="0">
                        <a:solidFill>
                          <a:schemeClr val="bg1"/>
                        </a:solidFill>
                        <a:effectLst/>
                        <a:latin typeface="Arial" panose="020B0604020202020204" pitchFamily="34" charset="0"/>
                        <a:cs typeface="Arial" panose="020B0604020202020204" pitchFamily="34" charset="0"/>
                      </a:endParaRPr>
                    </a:p>
                  </a:txBody>
                  <a:tcPr>
                    <a:solidFill>
                      <a:schemeClr val="accent5">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dirty="0">
                          <a:solidFill>
                            <a:schemeClr val="bg1"/>
                          </a:solidFill>
                          <a:effectLst/>
                          <a:latin typeface="Arial" panose="020B0604020202020204" pitchFamily="34" charset="0"/>
                          <a:cs typeface="Arial" panose="020B0604020202020204" pitchFamily="34" charset="0"/>
                        </a:rPr>
                        <a:t>Offense types</a:t>
                      </a:r>
                    </a:p>
                  </a:txBody>
                  <a:tcPr>
                    <a:solidFill>
                      <a:schemeClr val="accent5">
                        <a:lumMod val="75000"/>
                      </a:schemeClr>
                    </a:solidFill>
                  </a:tcPr>
                </a:tc>
                <a:extLst>
                  <a:ext uri="{0D108BD9-81ED-4DB2-BD59-A6C34878D82A}">
                    <a16:rowId xmlns:a16="http://schemas.microsoft.com/office/drawing/2014/main" val="2375737744"/>
                  </a:ext>
                </a:extLst>
              </a:tr>
              <a:tr h="302496">
                <a:tc>
                  <a:txBody>
                    <a:bodyPr/>
                    <a:lstStyle/>
                    <a:p>
                      <a:pPr algn="ctr"/>
                      <a:r>
                        <a:rPr lang="en-US" altLang="zh-CN" sz="1200" b="1" dirty="0">
                          <a:latin typeface="Arial" panose="020B0604020202020204" pitchFamily="34" charset="0"/>
                          <a:cs typeface="Arial" panose="020B0604020202020204" pitchFamily="34" charset="0"/>
                        </a:rPr>
                        <a:t>UNT</a:t>
                      </a:r>
                      <a:endParaRPr lang="zh-CN" altLang="en-US" sz="1200" b="1" dirty="0">
                        <a:latin typeface="Arial" panose="020B0604020202020204" pitchFamily="34" charset="0"/>
                        <a:cs typeface="Arial" panose="020B0604020202020204" pitchFamily="34" charset="0"/>
                      </a:endParaRPr>
                    </a:p>
                  </a:txBody>
                  <a:tcPr anchor="ctr">
                    <a:solidFill>
                      <a:schemeClr val="accent5">
                        <a:lumMod val="40000"/>
                        <a:lumOff val="60000"/>
                      </a:schemeClr>
                    </a:solidFill>
                  </a:tcPr>
                </a:tc>
                <a:tc>
                  <a:txBody>
                    <a:bodyPr/>
                    <a:lstStyle/>
                    <a:p>
                      <a:pPr algn="l"/>
                      <a:r>
                        <a:rPr lang="en" altLang="zh-CN" sz="1200" b="1" dirty="0">
                          <a:latin typeface="Arial" panose="020B0604020202020204" pitchFamily="34" charset="0"/>
                          <a:cs typeface="Arial" panose="020B0604020202020204" pitchFamily="34" charset="0"/>
                        </a:rPr>
                        <a:t>A post contains non-targeted </a:t>
                      </a:r>
                    </a:p>
                    <a:p>
                      <a:pPr algn="l"/>
                      <a:r>
                        <a:rPr lang="en" altLang="zh-CN" sz="1200" b="1" dirty="0">
                          <a:latin typeface="Arial" panose="020B0604020202020204" pitchFamily="34" charset="0"/>
                          <a:cs typeface="Arial" panose="020B0604020202020204" pitchFamily="34" charset="0"/>
                        </a:rPr>
                        <a:t>profanity and swearing.</a:t>
                      </a:r>
                      <a:endParaRPr lang="zh-CN" altLang="en-US" sz="1200" b="1" dirty="0">
                        <a:latin typeface="Arial" panose="020B0604020202020204" pitchFamily="34" charset="0"/>
                        <a:cs typeface="Arial" panose="020B0604020202020204" pitchFamily="34" charset="0"/>
                      </a:endParaRPr>
                    </a:p>
                  </a:txBody>
                  <a:tcPr>
                    <a:solidFill>
                      <a:schemeClr val="accent5">
                        <a:lumMod val="40000"/>
                        <a:lumOff val="60000"/>
                      </a:schemeClr>
                    </a:solidFill>
                  </a:tcPr>
                </a:tc>
                <a:extLst>
                  <a:ext uri="{0D108BD9-81ED-4DB2-BD59-A6C34878D82A}">
                    <a16:rowId xmlns:a16="http://schemas.microsoft.com/office/drawing/2014/main" val="1789096375"/>
                  </a:ext>
                </a:extLst>
              </a:tr>
              <a:tr h="302496">
                <a:tc>
                  <a:txBody>
                    <a:bodyPr/>
                    <a:lstStyle/>
                    <a:p>
                      <a:pPr algn="ctr"/>
                      <a:r>
                        <a:rPr lang="en-US" altLang="zh-CN" sz="1200" b="1" dirty="0">
                          <a:latin typeface="Arial" panose="020B0604020202020204" pitchFamily="34" charset="0"/>
                          <a:cs typeface="Arial" panose="020B0604020202020204" pitchFamily="34" charset="0"/>
                        </a:rPr>
                        <a:t>TIN</a:t>
                      </a:r>
                      <a:endParaRPr lang="zh-CN" altLang="en-US" sz="1200" b="1" dirty="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l"/>
                      <a:r>
                        <a:rPr lang="en" altLang="zh-CN" sz="1200" b="1" dirty="0">
                          <a:latin typeface="Arial" panose="020B0604020202020204" pitchFamily="34" charset="0"/>
                          <a:cs typeface="Arial" panose="020B0604020202020204" pitchFamily="34" charset="0"/>
                        </a:rPr>
                        <a:t>A post contains an insult or a threat to an individual, group, or others.</a:t>
                      </a:r>
                      <a:endParaRPr lang="zh-CN" altLang="en-US" sz="1200" b="1" dirty="0">
                        <a:latin typeface="Arial" panose="020B0604020202020204" pitchFamily="34" charset="0"/>
                        <a:cs typeface="Arial" panose="020B0604020202020204" pitchFamily="34" charset="0"/>
                      </a:endParaRPr>
                    </a:p>
                  </a:txBody>
                  <a:tcPr>
                    <a:solidFill>
                      <a:schemeClr val="accent5">
                        <a:lumMod val="20000"/>
                        <a:lumOff val="80000"/>
                      </a:schemeClr>
                    </a:solidFill>
                  </a:tcPr>
                </a:tc>
                <a:extLst>
                  <a:ext uri="{0D108BD9-81ED-4DB2-BD59-A6C34878D82A}">
                    <a16:rowId xmlns:a16="http://schemas.microsoft.com/office/drawing/2014/main" val="4072600271"/>
                  </a:ext>
                </a:extLst>
              </a:tr>
            </a:tbl>
          </a:graphicData>
        </a:graphic>
      </p:graphicFrame>
      <p:graphicFrame>
        <p:nvGraphicFramePr>
          <p:cNvPr id="10" name="表格 9">
            <a:extLst>
              <a:ext uri="{FF2B5EF4-FFF2-40B4-BE49-F238E27FC236}">
                <a16:creationId xmlns:a16="http://schemas.microsoft.com/office/drawing/2014/main" id="{E25C1609-DA38-7748-967A-8114416CBDC1}"/>
              </a:ext>
            </a:extLst>
          </p:cNvPr>
          <p:cNvGraphicFramePr>
            <a:graphicFrameLocks noGrp="1"/>
          </p:cNvGraphicFramePr>
          <p:nvPr>
            <p:extLst>
              <p:ext uri="{D42A27DB-BD31-4B8C-83A1-F6EECF244321}">
                <p14:modId xmlns:p14="http://schemas.microsoft.com/office/powerpoint/2010/main" val="2905612574"/>
              </p:ext>
            </p:extLst>
          </p:nvPr>
        </p:nvGraphicFramePr>
        <p:xfrm>
          <a:off x="3151741" y="4903409"/>
          <a:ext cx="4730577" cy="1198622"/>
        </p:xfrm>
        <a:graphic>
          <a:graphicData uri="http://schemas.openxmlformats.org/drawingml/2006/table">
            <a:tbl>
              <a:tblPr firstRow="1" bandRow="1">
                <a:tableStyleId>{5C22544A-7EE6-4342-B048-85BDC9FD1C3A}</a:tableStyleId>
              </a:tblPr>
              <a:tblGrid>
                <a:gridCol w="951451">
                  <a:extLst>
                    <a:ext uri="{9D8B030D-6E8A-4147-A177-3AD203B41FA5}">
                      <a16:colId xmlns:a16="http://schemas.microsoft.com/office/drawing/2014/main" val="2022750959"/>
                    </a:ext>
                  </a:extLst>
                </a:gridCol>
                <a:gridCol w="3779126">
                  <a:extLst>
                    <a:ext uri="{9D8B030D-6E8A-4147-A177-3AD203B41FA5}">
                      <a16:colId xmlns:a16="http://schemas.microsoft.com/office/drawing/2014/main" val="1728535021"/>
                    </a:ext>
                  </a:extLst>
                </a:gridCol>
              </a:tblGrid>
              <a:tr h="3756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200" kern="1200" dirty="0">
                          <a:effectLst/>
                          <a:latin typeface="Arial" panose="020B0604020202020204" pitchFamily="34" charset="0"/>
                          <a:cs typeface="Arial" panose="020B0604020202020204" pitchFamily="34" charset="0"/>
                        </a:rPr>
                        <a:t>subtask_c</a:t>
                      </a:r>
                      <a:endParaRPr lang="en" altLang="zh-CN" sz="1200" dirty="0">
                        <a:solidFill>
                          <a:schemeClr val="bg1"/>
                        </a:solidFill>
                        <a:effectLst/>
                        <a:latin typeface="Arial" panose="020B0604020202020204" pitchFamily="34" charset="0"/>
                        <a:cs typeface="Arial" panose="020B0604020202020204" pitchFamily="34" charset="0"/>
                      </a:endParaRPr>
                    </a:p>
                  </a:txBody>
                  <a:tcPr anchor="ctr">
                    <a:solidFill>
                      <a:schemeClr val="accent5">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dirty="0">
                          <a:solidFill>
                            <a:schemeClr val="bg1"/>
                          </a:solidFill>
                          <a:effectLst/>
                          <a:latin typeface="Arial" panose="020B0604020202020204" pitchFamily="34" charset="0"/>
                          <a:cs typeface="Arial" panose="020B0604020202020204" pitchFamily="34" charset="0"/>
                        </a:rPr>
                        <a:t>Offense target</a:t>
                      </a:r>
                    </a:p>
                  </a:txBody>
                  <a:tcPr anchor="ctr">
                    <a:solidFill>
                      <a:schemeClr val="accent5">
                        <a:lumMod val="75000"/>
                      </a:schemeClr>
                    </a:solidFill>
                  </a:tcPr>
                </a:tc>
                <a:extLst>
                  <a:ext uri="{0D108BD9-81ED-4DB2-BD59-A6C34878D82A}">
                    <a16:rowId xmlns:a16="http://schemas.microsoft.com/office/drawing/2014/main" val="2254230485"/>
                  </a:ext>
                </a:extLst>
              </a:tr>
              <a:tr h="253135">
                <a:tc>
                  <a:txBody>
                    <a:bodyPr/>
                    <a:lstStyle/>
                    <a:p>
                      <a:pPr algn="ctr"/>
                      <a:r>
                        <a:rPr lang="en-US" altLang="zh-CN" sz="1200" b="1" dirty="0">
                          <a:latin typeface="Arial" panose="020B0604020202020204" pitchFamily="34" charset="0"/>
                          <a:cs typeface="Arial" panose="020B0604020202020204" pitchFamily="34" charset="0"/>
                        </a:rPr>
                        <a:t>IND</a:t>
                      </a:r>
                      <a:endParaRPr lang="zh-CN" altLang="en-US" sz="1200" b="1" dirty="0">
                        <a:latin typeface="Arial" panose="020B0604020202020204" pitchFamily="34" charset="0"/>
                        <a:cs typeface="Arial" panose="020B0604020202020204" pitchFamily="34" charset="0"/>
                      </a:endParaRPr>
                    </a:p>
                  </a:txBody>
                  <a:tcPr>
                    <a:solidFill>
                      <a:schemeClr val="accent5">
                        <a:lumMod val="40000"/>
                        <a:lumOff val="60000"/>
                      </a:schemeClr>
                    </a:solidFill>
                  </a:tcPr>
                </a:tc>
                <a:tc>
                  <a:txBody>
                    <a:bodyPr/>
                    <a:lstStyle/>
                    <a:p>
                      <a:pPr algn="l"/>
                      <a:r>
                        <a:rPr lang="en" altLang="zh-CN" sz="1200" b="1" dirty="0">
                          <a:latin typeface="Arial" panose="020B0604020202020204" pitchFamily="34" charset="0"/>
                          <a:cs typeface="Arial" panose="020B0604020202020204" pitchFamily="34" charset="0"/>
                        </a:rPr>
                        <a:t>an individual</a:t>
                      </a:r>
                      <a:endParaRPr lang="zh-CN" altLang="en-US" sz="1200" b="1" dirty="0">
                        <a:latin typeface="Arial" panose="020B0604020202020204" pitchFamily="34" charset="0"/>
                        <a:cs typeface="Arial" panose="020B0604020202020204" pitchFamily="34" charset="0"/>
                      </a:endParaRPr>
                    </a:p>
                  </a:txBody>
                  <a:tcPr>
                    <a:solidFill>
                      <a:schemeClr val="accent5">
                        <a:lumMod val="40000"/>
                        <a:lumOff val="60000"/>
                      </a:schemeClr>
                    </a:solidFill>
                  </a:tcPr>
                </a:tc>
                <a:extLst>
                  <a:ext uri="{0D108BD9-81ED-4DB2-BD59-A6C34878D82A}">
                    <a16:rowId xmlns:a16="http://schemas.microsoft.com/office/drawing/2014/main" val="251746534"/>
                  </a:ext>
                </a:extLst>
              </a:tr>
              <a:tr h="253135">
                <a:tc>
                  <a:txBody>
                    <a:bodyPr/>
                    <a:lstStyle/>
                    <a:p>
                      <a:pPr algn="ctr"/>
                      <a:r>
                        <a:rPr lang="en-US" altLang="zh-CN" sz="1200" b="1" dirty="0">
                          <a:latin typeface="Arial" panose="020B0604020202020204" pitchFamily="34" charset="0"/>
                          <a:cs typeface="Arial" panose="020B0604020202020204" pitchFamily="34" charset="0"/>
                        </a:rPr>
                        <a:t>GRP</a:t>
                      </a:r>
                      <a:endParaRPr lang="zh-CN" altLang="en-US" sz="1200" b="1" dirty="0">
                        <a:latin typeface="Arial" panose="020B0604020202020204" pitchFamily="34" charset="0"/>
                        <a:cs typeface="Arial" panose="020B0604020202020204" pitchFamily="34" charset="0"/>
                      </a:endParaRPr>
                    </a:p>
                  </a:txBody>
                  <a:tcP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1" dirty="0">
                          <a:latin typeface="Arial" panose="020B0604020202020204" pitchFamily="34" charset="0"/>
                          <a:cs typeface="Arial" panose="020B0604020202020204" pitchFamily="34" charset="0"/>
                        </a:rPr>
                        <a:t>a group of people</a:t>
                      </a:r>
                      <a:endParaRPr lang="zh-CN" altLang="en-US" sz="1200" b="1" dirty="0">
                        <a:latin typeface="Arial" panose="020B0604020202020204" pitchFamily="34" charset="0"/>
                        <a:cs typeface="Arial" panose="020B0604020202020204" pitchFamily="34" charset="0"/>
                      </a:endParaRPr>
                    </a:p>
                  </a:txBody>
                  <a:tcPr>
                    <a:solidFill>
                      <a:schemeClr val="accent5">
                        <a:lumMod val="20000"/>
                        <a:lumOff val="80000"/>
                      </a:schemeClr>
                    </a:solidFill>
                  </a:tcPr>
                </a:tc>
                <a:extLst>
                  <a:ext uri="{0D108BD9-81ED-4DB2-BD59-A6C34878D82A}">
                    <a16:rowId xmlns:a16="http://schemas.microsoft.com/office/drawing/2014/main" val="613469381"/>
                  </a:ext>
                </a:extLst>
              </a:tr>
              <a:tr h="253135">
                <a:tc>
                  <a:txBody>
                    <a:bodyPr/>
                    <a:lstStyle/>
                    <a:p>
                      <a:pPr algn="ctr"/>
                      <a:r>
                        <a:rPr lang="en-US" altLang="zh-CN" sz="1200" b="1" dirty="0">
                          <a:latin typeface="Arial" panose="020B0604020202020204" pitchFamily="34" charset="0"/>
                          <a:cs typeface="Arial" panose="020B0604020202020204" pitchFamily="34" charset="0"/>
                        </a:rPr>
                        <a:t>OTH</a:t>
                      </a:r>
                      <a:endParaRPr lang="zh-CN" altLang="en-US" sz="1200" b="1" dirty="0">
                        <a:latin typeface="Arial" panose="020B0604020202020204" pitchFamily="34" charset="0"/>
                        <a:cs typeface="Arial" panose="020B0604020202020204" pitchFamily="34" charset="0"/>
                      </a:endParaRPr>
                    </a:p>
                  </a:txBody>
                  <a:tcPr>
                    <a:solidFill>
                      <a:schemeClr val="accent5">
                        <a:lumMod val="40000"/>
                        <a:lumOff val="60000"/>
                      </a:schemeClr>
                    </a:solidFill>
                  </a:tcPr>
                </a:tc>
                <a:tc>
                  <a:txBody>
                    <a:bodyPr/>
                    <a:lstStyle/>
                    <a:p>
                      <a:pPr algn="l"/>
                      <a:r>
                        <a:rPr lang="en" altLang="zh-CN" sz="1200" b="1" dirty="0">
                          <a:latin typeface="Arial" panose="020B0604020202020204" pitchFamily="34" charset="0"/>
                          <a:cs typeface="Arial" panose="020B0604020202020204" pitchFamily="34" charset="0"/>
                        </a:rPr>
                        <a:t>not belong to any of IND or GRP</a:t>
                      </a:r>
                      <a:endParaRPr lang="zh-CN" altLang="en-US" sz="1200" b="1" dirty="0">
                        <a:latin typeface="Arial" panose="020B0604020202020204" pitchFamily="34" charset="0"/>
                        <a:cs typeface="Arial" panose="020B0604020202020204" pitchFamily="34" charset="0"/>
                      </a:endParaRPr>
                    </a:p>
                  </a:txBody>
                  <a:tcPr>
                    <a:solidFill>
                      <a:schemeClr val="accent5">
                        <a:lumMod val="40000"/>
                        <a:lumOff val="60000"/>
                      </a:schemeClr>
                    </a:solidFill>
                  </a:tcPr>
                </a:tc>
                <a:extLst>
                  <a:ext uri="{0D108BD9-81ED-4DB2-BD59-A6C34878D82A}">
                    <a16:rowId xmlns:a16="http://schemas.microsoft.com/office/drawing/2014/main" val="1810024303"/>
                  </a:ext>
                </a:extLst>
              </a:tr>
            </a:tbl>
          </a:graphicData>
        </a:graphic>
      </p:graphicFrame>
      <p:sp>
        <p:nvSpPr>
          <p:cNvPr id="9" name="文本框 8">
            <a:extLst>
              <a:ext uri="{FF2B5EF4-FFF2-40B4-BE49-F238E27FC236}">
                <a16:creationId xmlns:a16="http://schemas.microsoft.com/office/drawing/2014/main" id="{817B68A1-CCED-6F4F-954B-B6E30E96A32C}"/>
              </a:ext>
            </a:extLst>
          </p:cNvPr>
          <p:cNvSpPr txBox="1"/>
          <p:nvPr/>
        </p:nvSpPr>
        <p:spPr>
          <a:xfrm>
            <a:off x="10855234" y="0"/>
            <a:ext cx="1336766" cy="6858000"/>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txBody>
          <a:bodyPr wrap="square" rtlCol="0">
            <a:spAutoFit/>
          </a:bodyPr>
          <a:lstStyle/>
          <a:p>
            <a:endParaRPr kumimoji="1" lang="zh-CN" altLang="en-US" dirty="0"/>
          </a:p>
        </p:txBody>
      </p:sp>
      <p:pic>
        <p:nvPicPr>
          <p:cNvPr id="7" name="6">
            <a:hlinkClick r:id="" action="ppaction://media"/>
            <a:extLst>
              <a:ext uri="{FF2B5EF4-FFF2-40B4-BE49-F238E27FC236}">
                <a16:creationId xmlns:a16="http://schemas.microsoft.com/office/drawing/2014/main" id="{26425DDB-23B3-EA45-AD1C-EB7476A404E2}"/>
              </a:ext>
            </a:extLst>
          </p:cNvPr>
          <p:cNvPicPr>
            <a:picLocks noChangeAspect="1"/>
          </p:cNvPicPr>
          <p:nvPr>
            <a:audioFile r:link="rId1"/>
            <p:extLst>
              <p:ext uri="{DAA4B4D4-6D71-4841-9C94-3DE7FCFB9230}">
                <p14:media xmlns:p14="http://schemas.microsoft.com/office/powerpoint/2010/main" r:embed="rId2">
                  <p14:trim st="881.6223" end="1388.3677"/>
                </p14:media>
              </p:ext>
            </p:extLst>
          </p:nvPr>
        </p:nvPicPr>
        <p:blipFill>
          <a:blip r:embed="rId5"/>
          <a:stretch>
            <a:fillRect/>
          </a:stretch>
        </p:blipFill>
        <p:spPr>
          <a:xfrm>
            <a:off x="9924959" y="5259038"/>
            <a:ext cx="487363" cy="487363"/>
          </a:xfrm>
          <a:prstGeom prst="rect">
            <a:avLst/>
          </a:prstGeom>
        </p:spPr>
      </p:pic>
    </p:spTree>
    <p:extLst>
      <p:ext uri="{BB962C8B-B14F-4D97-AF65-F5344CB8AC3E}">
        <p14:creationId xmlns:p14="http://schemas.microsoft.com/office/powerpoint/2010/main" val="8733221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3165" fill="hold"/>
                                        <p:tgtEl>
                                          <p:spTgt spid="7"/>
                                        </p:tgtEl>
                                      </p:cBhvr>
                                    </p:cmd>
                                  </p:childTnLst>
                                </p:cTn>
                              </p:par>
                            </p:childTnLst>
                          </p:cTn>
                        </p:par>
                      </p:childTnLst>
                    </p:cTn>
                  </p:par>
                </p:childTnLst>
              </p:cTn>
              <p:nextCondLst>
                <p:cond evt="onClick" delay="0">
                  <p:tgtEl>
                    <p:spTgt spid="7"/>
                  </p:tgtEl>
                </p:cond>
              </p:nextCondLst>
            </p:seq>
            <p:audio>
              <p:cMediaNode vol="21212">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F585D1AD-2B16-AB4D-AD17-27114E77A88E}"/>
              </a:ext>
            </a:extLst>
          </p:cNvPr>
          <p:cNvGrpSpPr/>
          <p:nvPr/>
        </p:nvGrpSpPr>
        <p:grpSpPr>
          <a:xfrm>
            <a:off x="6631045" y="2636599"/>
            <a:ext cx="4509399" cy="2923965"/>
            <a:chOff x="6631045" y="2636599"/>
            <a:chExt cx="4509399" cy="2923965"/>
          </a:xfrm>
        </p:grpSpPr>
        <p:sp>
          <p:nvSpPr>
            <p:cNvPr id="9" name="文本框 8">
              <a:extLst>
                <a:ext uri="{FF2B5EF4-FFF2-40B4-BE49-F238E27FC236}">
                  <a16:creationId xmlns:a16="http://schemas.microsoft.com/office/drawing/2014/main" id="{D454F2F7-1C47-1645-A7B9-BE2A4FC9172D}"/>
                </a:ext>
              </a:extLst>
            </p:cNvPr>
            <p:cNvSpPr txBox="1"/>
            <p:nvPr/>
          </p:nvSpPr>
          <p:spPr>
            <a:xfrm>
              <a:off x="6632848" y="3402111"/>
              <a:ext cx="4507596" cy="2152576"/>
            </a:xfrm>
            <a:prstGeom prst="rect">
              <a:avLst/>
            </a:prstGeom>
            <a:solidFill>
              <a:srgbClr val="2D80CB"/>
            </a:solidFill>
          </p:spPr>
          <p:txBody>
            <a:bodyPr wrap="square" rtlCol="0">
              <a:spAutoFit/>
            </a:bodyPr>
            <a:lstStyle/>
            <a:p>
              <a:endParaRPr kumimoji="1" lang="zh-CN" altLang="en-US" dirty="0"/>
            </a:p>
          </p:txBody>
        </p:sp>
        <p:sp>
          <p:nvSpPr>
            <p:cNvPr id="4" name="标题 1">
              <a:extLst>
                <a:ext uri="{FF2B5EF4-FFF2-40B4-BE49-F238E27FC236}">
                  <a16:creationId xmlns:a16="http://schemas.microsoft.com/office/drawing/2014/main" id="{F4BE8FEA-816C-1D4A-AE54-05BDC1D52C68}"/>
                </a:ext>
              </a:extLst>
            </p:cNvPr>
            <p:cNvSpPr txBox="1">
              <a:spLocks/>
            </p:cNvSpPr>
            <p:nvPr/>
          </p:nvSpPr>
          <p:spPr>
            <a:xfrm>
              <a:off x="7559812" y="4130566"/>
              <a:ext cx="3365691" cy="81980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kumimoji="1" lang="en-US" altLang="zh-CN" sz="3600" b="1" dirty="0">
                  <a:solidFill>
                    <a:schemeClr val="bg1"/>
                  </a:solidFill>
                  <a:latin typeface="Arial" panose="020B0604020202020204" pitchFamily="34" charset="0"/>
                  <a:cs typeface="Arial" panose="020B0604020202020204" pitchFamily="34" charset="0"/>
                </a:rPr>
                <a:t>Data quality</a:t>
              </a:r>
            </a:p>
          </p:txBody>
        </p:sp>
        <p:sp>
          <p:nvSpPr>
            <p:cNvPr id="19" name="直角三角形 18">
              <a:extLst>
                <a:ext uri="{FF2B5EF4-FFF2-40B4-BE49-F238E27FC236}">
                  <a16:creationId xmlns:a16="http://schemas.microsoft.com/office/drawing/2014/main" id="{55333E4D-C0A4-3542-A359-0FF5A6832A76}"/>
                </a:ext>
              </a:extLst>
            </p:cNvPr>
            <p:cNvSpPr/>
            <p:nvPr/>
          </p:nvSpPr>
          <p:spPr>
            <a:xfrm rot="16200000">
              <a:off x="6579277" y="2688367"/>
              <a:ext cx="761381" cy="657846"/>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CA67CE61-DC09-A342-B491-425A97513D05}"/>
                </a:ext>
              </a:extLst>
            </p:cNvPr>
            <p:cNvSpPr txBox="1"/>
            <p:nvPr/>
          </p:nvSpPr>
          <p:spPr>
            <a:xfrm>
              <a:off x="6632848" y="3396233"/>
              <a:ext cx="656013" cy="1413399"/>
            </a:xfrm>
            <a:prstGeom prst="rect">
              <a:avLst/>
            </a:prstGeom>
            <a:solidFill>
              <a:schemeClr val="accent5">
                <a:lumMod val="50000"/>
              </a:schemeClr>
            </a:solidFill>
          </p:spPr>
          <p:txBody>
            <a:bodyPr wrap="square" rtlCol="0">
              <a:spAutoFit/>
            </a:bodyPr>
            <a:lstStyle/>
            <a:p>
              <a:endParaRPr kumimoji="1" lang="zh-CN" altLang="en-US" dirty="0"/>
            </a:p>
          </p:txBody>
        </p:sp>
        <p:sp>
          <p:nvSpPr>
            <p:cNvPr id="15" name="直角三角形 14">
              <a:extLst>
                <a:ext uri="{FF2B5EF4-FFF2-40B4-BE49-F238E27FC236}">
                  <a16:creationId xmlns:a16="http://schemas.microsoft.com/office/drawing/2014/main" id="{85AE6B6D-9E8A-C045-9FEA-F05AC933810D}"/>
                </a:ext>
              </a:extLst>
            </p:cNvPr>
            <p:cNvSpPr/>
            <p:nvPr/>
          </p:nvSpPr>
          <p:spPr>
            <a:xfrm rot="5400000">
              <a:off x="6584195" y="4850951"/>
              <a:ext cx="761381" cy="657846"/>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1795312F-C836-B548-B5D4-3EAE0DCE7D68}"/>
                </a:ext>
              </a:extLst>
            </p:cNvPr>
            <p:cNvSpPr txBox="1"/>
            <p:nvPr/>
          </p:nvSpPr>
          <p:spPr>
            <a:xfrm>
              <a:off x="6781049" y="2643048"/>
              <a:ext cx="507861" cy="2152576"/>
            </a:xfrm>
            <a:prstGeom prst="rect">
              <a:avLst/>
            </a:prstGeom>
            <a:solidFill>
              <a:srgbClr val="1968B2"/>
            </a:solidFill>
          </p:spPr>
          <p:txBody>
            <a:bodyPr wrap="square" rtlCol="0">
              <a:spAutoFit/>
            </a:bodyPr>
            <a:lstStyle/>
            <a:p>
              <a:endParaRPr kumimoji="1" lang="zh-CN" altLang="en-US" dirty="0"/>
            </a:p>
          </p:txBody>
        </p:sp>
      </p:grpSp>
      <p:pic>
        <p:nvPicPr>
          <p:cNvPr id="5" name="图片 4">
            <a:extLst>
              <a:ext uri="{FF2B5EF4-FFF2-40B4-BE49-F238E27FC236}">
                <a16:creationId xmlns:a16="http://schemas.microsoft.com/office/drawing/2014/main" id="{D7E8AEAF-0E37-2A4D-B2EF-D4E8BA0BC6EA}"/>
              </a:ext>
            </a:extLst>
          </p:cNvPr>
          <p:cNvPicPr>
            <a:picLocks noChangeAspect="1"/>
          </p:cNvPicPr>
          <p:nvPr/>
        </p:nvPicPr>
        <p:blipFill rotWithShape="1">
          <a:blip r:embed="rId5"/>
          <a:srcRect l="7302" t="6250" r="2516" b="60413"/>
          <a:stretch/>
        </p:blipFill>
        <p:spPr>
          <a:xfrm>
            <a:off x="635089" y="1600588"/>
            <a:ext cx="6127950" cy="1402892"/>
          </a:xfrm>
          <a:prstGeom prst="rect">
            <a:avLst/>
          </a:prstGeom>
          <a:ln>
            <a:solidFill>
              <a:schemeClr val="bg2">
                <a:lumMod val="75000"/>
              </a:schemeClr>
            </a:solidFill>
          </a:ln>
        </p:spPr>
      </p:pic>
      <p:pic>
        <p:nvPicPr>
          <p:cNvPr id="6" name="图片 5">
            <a:extLst>
              <a:ext uri="{FF2B5EF4-FFF2-40B4-BE49-F238E27FC236}">
                <a16:creationId xmlns:a16="http://schemas.microsoft.com/office/drawing/2014/main" id="{22A9D93D-54DC-8148-B7AC-B58A903E4B7D}"/>
              </a:ext>
            </a:extLst>
          </p:cNvPr>
          <p:cNvPicPr>
            <a:picLocks noChangeAspect="1"/>
          </p:cNvPicPr>
          <p:nvPr/>
        </p:nvPicPr>
        <p:blipFill rotWithShape="1">
          <a:blip r:embed="rId6"/>
          <a:srcRect l="13978" t="3864" r="4171" b="56759"/>
          <a:stretch/>
        </p:blipFill>
        <p:spPr>
          <a:xfrm>
            <a:off x="648151" y="3929277"/>
            <a:ext cx="6127951" cy="1222383"/>
          </a:xfrm>
          <a:prstGeom prst="rect">
            <a:avLst/>
          </a:prstGeom>
          <a:ln>
            <a:solidFill>
              <a:schemeClr val="bg2">
                <a:lumMod val="75000"/>
              </a:schemeClr>
            </a:solidFill>
          </a:ln>
        </p:spPr>
      </p:pic>
      <p:cxnSp>
        <p:nvCxnSpPr>
          <p:cNvPr id="7" name="直线箭头连接符 6">
            <a:extLst>
              <a:ext uri="{FF2B5EF4-FFF2-40B4-BE49-F238E27FC236}">
                <a16:creationId xmlns:a16="http://schemas.microsoft.com/office/drawing/2014/main" id="{CB8E7620-651C-4D43-8AA1-74BD92174FA0}"/>
              </a:ext>
            </a:extLst>
          </p:cNvPr>
          <p:cNvCxnSpPr>
            <a:cxnSpLocks/>
          </p:cNvCxnSpPr>
          <p:nvPr/>
        </p:nvCxnSpPr>
        <p:spPr>
          <a:xfrm>
            <a:off x="3830036" y="3044288"/>
            <a:ext cx="0" cy="864332"/>
          </a:xfrm>
          <a:prstGeom prst="straightConnector1">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4E793621-0FEB-3D4A-B2ED-887F2B3EAA3B}"/>
              </a:ext>
            </a:extLst>
          </p:cNvPr>
          <p:cNvSpPr txBox="1"/>
          <p:nvPr/>
        </p:nvSpPr>
        <p:spPr>
          <a:xfrm>
            <a:off x="1668699" y="3211567"/>
            <a:ext cx="2043426" cy="369332"/>
          </a:xfrm>
          <a:prstGeom prst="rect">
            <a:avLst/>
          </a:prstGeom>
          <a:solidFill>
            <a:schemeClr val="accent5">
              <a:lumMod val="75000"/>
            </a:schemeClr>
          </a:solidFill>
        </p:spPr>
        <p:txBody>
          <a:bodyPr wrap="square" rtlCol="0">
            <a:spAutoFit/>
          </a:bodyPr>
          <a:lstStyle/>
          <a:p>
            <a:pPr algn="ctr"/>
            <a:r>
              <a:rPr kumimoji="1" lang="en-US" altLang="zh-CN" b="1" dirty="0">
                <a:solidFill>
                  <a:schemeClr val="bg1"/>
                </a:solidFill>
                <a:latin typeface="Arial" panose="020B0604020202020204" pitchFamily="34" charset="0"/>
                <a:cs typeface="Arial" panose="020B0604020202020204" pitchFamily="34" charset="0"/>
              </a:rPr>
              <a:t>Expected results</a:t>
            </a:r>
            <a:endParaRPr kumimoji="1" lang="zh-CN" altLang="en-US" b="1" dirty="0">
              <a:solidFill>
                <a:schemeClr val="bg1"/>
              </a:solidFill>
              <a:latin typeface="Arial" panose="020B0604020202020204" pitchFamily="34" charset="0"/>
              <a:cs typeface="Arial" panose="020B0604020202020204" pitchFamily="34" charset="0"/>
            </a:endParaRPr>
          </a:p>
        </p:txBody>
      </p:sp>
      <p:pic>
        <p:nvPicPr>
          <p:cNvPr id="2" name="7">
            <a:hlinkClick r:id="" action="ppaction://media"/>
            <a:extLst>
              <a:ext uri="{FF2B5EF4-FFF2-40B4-BE49-F238E27FC236}">
                <a16:creationId xmlns:a16="http://schemas.microsoft.com/office/drawing/2014/main" id="{C63F8131-55C8-4331-BD3D-046269F606BA}"/>
              </a:ext>
            </a:extLst>
          </p:cNvPr>
          <p:cNvPicPr>
            <a:picLocks noChangeAspect="1"/>
          </p:cNvPicPr>
          <p:nvPr>
            <a:audioFile r:link="rId1"/>
            <p:extLst>
              <p:ext uri="{DAA4B4D4-6D71-4841-9C94-3DE7FCFB9230}">
                <p14:media xmlns:p14="http://schemas.microsoft.com/office/powerpoint/2010/main" r:embed="rId2">
                  <p14:trim end="4772.2607"/>
                </p14:media>
              </p:ext>
            </p:extLst>
          </p:nvPr>
        </p:nvPicPr>
        <p:blipFill>
          <a:blip r:embed="rId7"/>
          <a:stretch>
            <a:fillRect/>
          </a:stretch>
        </p:blipFill>
        <p:spPr>
          <a:xfrm>
            <a:off x="11247124" y="5826387"/>
            <a:ext cx="487363" cy="487363"/>
          </a:xfrm>
          <a:prstGeom prst="rect">
            <a:avLst/>
          </a:prstGeom>
        </p:spPr>
      </p:pic>
    </p:spTree>
    <p:extLst>
      <p:ext uri="{BB962C8B-B14F-4D97-AF65-F5344CB8AC3E}">
        <p14:creationId xmlns:p14="http://schemas.microsoft.com/office/powerpoint/2010/main" val="180861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1432156-FC96-FA44-824C-234320F58851}"/>
              </a:ext>
            </a:extLst>
          </p:cNvPr>
          <p:cNvSpPr txBox="1">
            <a:spLocks noGrp="1"/>
          </p:cNvSpPr>
          <p:nvPr>
            <p:ph type="title"/>
          </p:nvPr>
        </p:nvSpPr>
        <p:spPr>
          <a:xfrm>
            <a:off x="683361" y="1244119"/>
            <a:ext cx="3131557" cy="3693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2800" b="1" dirty="0">
                <a:latin typeface="Arial" panose="020B0604020202020204" pitchFamily="34" charset="0"/>
                <a:cs typeface="Arial" panose="020B0604020202020204" pitchFamily="34" charset="0"/>
              </a:rPr>
              <a:t>Data preparation</a:t>
            </a:r>
            <a:endParaRPr kumimoji="1" lang="zh-CN" altLang="en-US" sz="3600" b="1" dirty="0">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1F309E13-239B-924B-B5BA-9DB652B73335}"/>
              </a:ext>
            </a:extLst>
          </p:cNvPr>
          <p:cNvSpPr txBox="1"/>
          <p:nvPr/>
        </p:nvSpPr>
        <p:spPr>
          <a:xfrm>
            <a:off x="683361" y="1793722"/>
            <a:ext cx="3799490" cy="400110"/>
          </a:xfrm>
          <a:prstGeom prst="rect">
            <a:avLst/>
          </a:prstGeom>
          <a:noFill/>
        </p:spPr>
        <p:txBody>
          <a:bodyPr wrap="square" rtlCol="0">
            <a:spAutoFit/>
          </a:bodyPr>
          <a:lstStyle/>
          <a:p>
            <a:r>
              <a:rPr kumimoji="1" lang="en-US" altLang="zh-CN" sz="2000" dirty="0">
                <a:latin typeface="Arial" panose="020B0604020202020204" pitchFamily="34" charset="0"/>
                <a:cs typeface="Arial" panose="020B0604020202020204" pitchFamily="34" charset="0"/>
              </a:rPr>
              <a:t>Mining tool: Python</a:t>
            </a:r>
            <a:endParaRPr kumimoji="1" lang="zh-CN" altLang="en-US" sz="2000"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58445718-8204-B64D-B0B7-BBCE5C001C71}"/>
              </a:ext>
            </a:extLst>
          </p:cNvPr>
          <p:cNvPicPr>
            <a:picLocks noChangeAspect="1"/>
          </p:cNvPicPr>
          <p:nvPr/>
        </p:nvPicPr>
        <p:blipFill rotWithShape="1">
          <a:blip r:embed="rId5"/>
          <a:srcRect l="1882" r="3162"/>
          <a:stretch/>
        </p:blipFill>
        <p:spPr>
          <a:xfrm>
            <a:off x="6418112" y="2374103"/>
            <a:ext cx="5219468" cy="3239777"/>
          </a:xfrm>
          <a:prstGeom prst="rect">
            <a:avLst/>
          </a:prstGeom>
          <a:ln>
            <a:solidFill>
              <a:schemeClr val="bg2">
                <a:lumMod val="90000"/>
              </a:schemeClr>
            </a:solidFill>
          </a:ln>
        </p:spPr>
      </p:pic>
      <p:pic>
        <p:nvPicPr>
          <p:cNvPr id="11" name="图片 10">
            <a:extLst>
              <a:ext uri="{FF2B5EF4-FFF2-40B4-BE49-F238E27FC236}">
                <a16:creationId xmlns:a16="http://schemas.microsoft.com/office/drawing/2014/main" id="{F3B90E29-6C7E-7B40-80BA-37ED5244DE65}"/>
              </a:ext>
            </a:extLst>
          </p:cNvPr>
          <p:cNvPicPr>
            <a:picLocks noChangeAspect="1"/>
          </p:cNvPicPr>
          <p:nvPr/>
        </p:nvPicPr>
        <p:blipFill rotWithShape="1">
          <a:blip r:embed="rId6"/>
          <a:srcRect l="1950" r="8935" b="3929"/>
          <a:stretch/>
        </p:blipFill>
        <p:spPr>
          <a:xfrm>
            <a:off x="740980" y="2374104"/>
            <a:ext cx="5355020" cy="3239777"/>
          </a:xfrm>
          <a:prstGeom prst="rect">
            <a:avLst/>
          </a:prstGeom>
          <a:ln>
            <a:solidFill>
              <a:schemeClr val="bg2">
                <a:lumMod val="90000"/>
              </a:schemeClr>
            </a:solidFill>
          </a:ln>
        </p:spPr>
      </p:pic>
      <p:pic>
        <p:nvPicPr>
          <p:cNvPr id="7" name="7">
            <a:hlinkClick r:id="" action="ppaction://media"/>
            <a:extLst>
              <a:ext uri="{FF2B5EF4-FFF2-40B4-BE49-F238E27FC236}">
                <a16:creationId xmlns:a16="http://schemas.microsoft.com/office/drawing/2014/main" id="{1DB98037-4B53-48F8-9D09-B53C3C06E46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93898" y="6089269"/>
            <a:ext cx="487363" cy="487363"/>
          </a:xfrm>
          <a:prstGeom prst="rect">
            <a:avLst/>
          </a:prstGeom>
        </p:spPr>
      </p:pic>
    </p:spTree>
    <p:extLst>
      <p:ext uri="{BB962C8B-B14F-4D97-AF65-F5344CB8AC3E}">
        <p14:creationId xmlns:p14="http://schemas.microsoft.com/office/powerpoint/2010/main" val="360101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8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86A50F9-C1EC-A048-8E8B-A88DCC8EF20C}"/>
              </a:ext>
            </a:extLst>
          </p:cNvPr>
          <p:cNvPicPr>
            <a:picLocks noChangeAspect="1"/>
          </p:cNvPicPr>
          <p:nvPr/>
        </p:nvPicPr>
        <p:blipFill rotWithShape="1">
          <a:blip r:embed="rId5"/>
          <a:srcRect l="647" t="3575" r="23656" b="1875"/>
          <a:stretch/>
        </p:blipFill>
        <p:spPr>
          <a:xfrm>
            <a:off x="724966" y="1702677"/>
            <a:ext cx="4887558" cy="3345739"/>
          </a:xfrm>
          <a:prstGeom prst="rect">
            <a:avLst/>
          </a:prstGeom>
          <a:ln>
            <a:solidFill>
              <a:schemeClr val="bg2">
                <a:lumMod val="90000"/>
              </a:schemeClr>
            </a:solidFill>
          </a:ln>
        </p:spPr>
      </p:pic>
      <p:pic>
        <p:nvPicPr>
          <p:cNvPr id="7" name="图片 6">
            <a:extLst>
              <a:ext uri="{FF2B5EF4-FFF2-40B4-BE49-F238E27FC236}">
                <a16:creationId xmlns:a16="http://schemas.microsoft.com/office/drawing/2014/main" id="{83CBD341-B429-1147-AE6B-84D4867B9B59}"/>
              </a:ext>
            </a:extLst>
          </p:cNvPr>
          <p:cNvPicPr>
            <a:picLocks noChangeAspect="1"/>
          </p:cNvPicPr>
          <p:nvPr/>
        </p:nvPicPr>
        <p:blipFill rotWithShape="1">
          <a:blip r:embed="rId6"/>
          <a:srcRect l="6306" r="-294"/>
          <a:stretch/>
        </p:blipFill>
        <p:spPr>
          <a:xfrm>
            <a:off x="6061662" y="2627640"/>
            <a:ext cx="5436903" cy="3016415"/>
          </a:xfrm>
          <a:prstGeom prst="rect">
            <a:avLst/>
          </a:prstGeom>
          <a:ln>
            <a:solidFill>
              <a:schemeClr val="bg2">
                <a:lumMod val="90000"/>
              </a:schemeClr>
            </a:solidFill>
          </a:ln>
        </p:spPr>
      </p:pic>
      <p:sp>
        <p:nvSpPr>
          <p:cNvPr id="10" name="文本框 9">
            <a:extLst>
              <a:ext uri="{FF2B5EF4-FFF2-40B4-BE49-F238E27FC236}">
                <a16:creationId xmlns:a16="http://schemas.microsoft.com/office/drawing/2014/main" id="{A8D91E65-0799-DF49-BF6C-CC67DA21A617}"/>
              </a:ext>
            </a:extLst>
          </p:cNvPr>
          <p:cNvSpPr txBox="1"/>
          <p:nvPr/>
        </p:nvSpPr>
        <p:spPr>
          <a:xfrm>
            <a:off x="10055566" y="1304201"/>
            <a:ext cx="1185247" cy="1323439"/>
          </a:xfrm>
          <a:prstGeom prst="rect">
            <a:avLst/>
          </a:prstGeom>
          <a:noFill/>
        </p:spPr>
        <p:txBody>
          <a:bodyPr wrap="square" rtlCol="0">
            <a:spAutoFit/>
          </a:bodyPr>
          <a:lstStyle/>
          <a:p>
            <a:r>
              <a:rPr kumimoji="1" lang="en-US" altLang="zh-CN" sz="8000" dirty="0"/>
              <a:t>😂</a:t>
            </a:r>
            <a:endParaRPr kumimoji="1" lang="zh-CN" altLang="en-US" sz="8000" dirty="0"/>
          </a:p>
        </p:txBody>
      </p:sp>
      <p:sp>
        <p:nvSpPr>
          <p:cNvPr id="11" name="文本框 10">
            <a:extLst>
              <a:ext uri="{FF2B5EF4-FFF2-40B4-BE49-F238E27FC236}">
                <a16:creationId xmlns:a16="http://schemas.microsoft.com/office/drawing/2014/main" id="{DE6B13DD-E296-0147-BBDA-1514C6A52D48}"/>
              </a:ext>
            </a:extLst>
          </p:cNvPr>
          <p:cNvSpPr txBox="1"/>
          <p:nvPr/>
        </p:nvSpPr>
        <p:spPr>
          <a:xfrm>
            <a:off x="6061662" y="1965920"/>
            <a:ext cx="2285795" cy="461665"/>
          </a:xfrm>
          <a:prstGeom prst="rect">
            <a:avLst/>
          </a:prstGeom>
          <a:solidFill>
            <a:schemeClr val="accent5">
              <a:lumMod val="75000"/>
            </a:schemeClr>
          </a:solidFill>
        </p:spPr>
        <p:txBody>
          <a:bodyPr wrap="square" rtlCol="0">
            <a:spAutoFit/>
          </a:bodyPr>
          <a:lstStyle/>
          <a:p>
            <a:r>
              <a:rPr kumimoji="1" lang="en-US" altLang="zh-CN" sz="2400" b="1" dirty="0">
                <a:solidFill>
                  <a:schemeClr val="bg1"/>
                </a:solidFill>
              </a:rPr>
              <a:t>Remove emoji</a:t>
            </a:r>
            <a:endParaRPr kumimoji="1" lang="zh-CN" altLang="en-US" sz="2400" b="1" dirty="0">
              <a:solidFill>
                <a:schemeClr val="bg1"/>
              </a:solidFill>
            </a:endParaRPr>
          </a:p>
        </p:txBody>
      </p:sp>
      <p:pic>
        <p:nvPicPr>
          <p:cNvPr id="2" name="9">
            <a:hlinkClick r:id="" action="ppaction://media"/>
            <a:extLst>
              <a:ext uri="{FF2B5EF4-FFF2-40B4-BE49-F238E27FC236}">
                <a16:creationId xmlns:a16="http://schemas.microsoft.com/office/drawing/2014/main" id="{AC7DA267-95E5-4441-8E87-7ABFE24F31F1}"/>
              </a:ext>
            </a:extLst>
          </p:cNvPr>
          <p:cNvPicPr>
            <a:picLocks noChangeAspect="1"/>
          </p:cNvPicPr>
          <p:nvPr>
            <a:audioFile r:link="rId1"/>
            <p:extLst>
              <p:ext uri="{DAA4B4D4-6D71-4841-9C94-3DE7FCFB9230}">
                <p14:media xmlns:p14="http://schemas.microsoft.com/office/powerpoint/2010/main" r:embed="rId2">
                  <p14:trim st="1102.4617" end="1653.2498"/>
                </p14:media>
              </p:ext>
            </p:extLst>
          </p:nvPr>
        </p:nvPicPr>
        <p:blipFill>
          <a:blip r:embed="rId7"/>
          <a:stretch>
            <a:fillRect/>
          </a:stretch>
        </p:blipFill>
        <p:spPr>
          <a:xfrm>
            <a:off x="11037824" y="5844110"/>
            <a:ext cx="487363" cy="487363"/>
          </a:xfrm>
          <a:prstGeom prst="rect">
            <a:avLst/>
          </a:prstGeom>
        </p:spPr>
      </p:pic>
    </p:spTree>
    <p:extLst>
      <p:ext uri="{BB962C8B-B14F-4D97-AF65-F5344CB8AC3E}">
        <p14:creationId xmlns:p14="http://schemas.microsoft.com/office/powerpoint/2010/main" val="421843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D7CB5D3-6286-1B4F-9A07-E1838C01D3B2}"/>
              </a:ext>
            </a:extLst>
          </p:cNvPr>
          <p:cNvPicPr>
            <a:picLocks noChangeAspect="1"/>
          </p:cNvPicPr>
          <p:nvPr/>
        </p:nvPicPr>
        <p:blipFill rotWithShape="1">
          <a:blip r:embed="rId5"/>
          <a:srcRect l="1172" r="2083"/>
          <a:stretch/>
        </p:blipFill>
        <p:spPr>
          <a:xfrm>
            <a:off x="805655" y="1203444"/>
            <a:ext cx="4824181" cy="4955157"/>
          </a:xfrm>
          <a:prstGeom prst="rect">
            <a:avLst/>
          </a:prstGeom>
          <a:ln>
            <a:solidFill>
              <a:schemeClr val="bg2">
                <a:lumMod val="90000"/>
              </a:schemeClr>
            </a:solidFill>
          </a:ln>
        </p:spPr>
      </p:pic>
      <p:pic>
        <p:nvPicPr>
          <p:cNvPr id="7" name="图片 6">
            <a:extLst>
              <a:ext uri="{FF2B5EF4-FFF2-40B4-BE49-F238E27FC236}">
                <a16:creationId xmlns:a16="http://schemas.microsoft.com/office/drawing/2014/main" id="{67C74C19-7B60-CE4E-9ACB-B166A43C07FC}"/>
              </a:ext>
            </a:extLst>
          </p:cNvPr>
          <p:cNvPicPr>
            <a:picLocks noChangeAspect="1"/>
          </p:cNvPicPr>
          <p:nvPr/>
        </p:nvPicPr>
        <p:blipFill rotWithShape="1">
          <a:blip r:embed="rId6"/>
          <a:srcRect r="2055"/>
          <a:stretch/>
        </p:blipFill>
        <p:spPr>
          <a:xfrm>
            <a:off x="6096000" y="2707896"/>
            <a:ext cx="4996215" cy="3450705"/>
          </a:xfrm>
          <a:prstGeom prst="rect">
            <a:avLst/>
          </a:prstGeom>
          <a:ln>
            <a:solidFill>
              <a:schemeClr val="bg2">
                <a:lumMod val="90000"/>
              </a:schemeClr>
            </a:solidFill>
          </a:ln>
        </p:spPr>
      </p:pic>
      <p:sp>
        <p:nvSpPr>
          <p:cNvPr id="8" name="文本框 7">
            <a:extLst>
              <a:ext uri="{FF2B5EF4-FFF2-40B4-BE49-F238E27FC236}">
                <a16:creationId xmlns:a16="http://schemas.microsoft.com/office/drawing/2014/main" id="{D429DA8A-704C-EF4B-B2BE-A957FAF9BF23}"/>
              </a:ext>
            </a:extLst>
          </p:cNvPr>
          <p:cNvSpPr txBox="1"/>
          <p:nvPr/>
        </p:nvSpPr>
        <p:spPr>
          <a:xfrm>
            <a:off x="805655" y="803334"/>
            <a:ext cx="1883757" cy="400110"/>
          </a:xfrm>
          <a:prstGeom prst="rect">
            <a:avLst/>
          </a:prstGeom>
          <a:solidFill>
            <a:schemeClr val="accent5">
              <a:lumMod val="75000"/>
            </a:schemeClr>
          </a:solidFill>
        </p:spPr>
        <p:txBody>
          <a:bodyPr wrap="square" rtlCol="0">
            <a:spAutoFit/>
          </a:bodyPr>
          <a:lstStyle/>
          <a:p>
            <a:r>
              <a:rPr kumimoji="1" lang="en-US" altLang="zh-CN" sz="2000" b="1" dirty="0">
                <a:solidFill>
                  <a:schemeClr val="bg1"/>
                </a:solidFill>
              </a:rPr>
              <a:t>Delete @USER</a:t>
            </a:r>
            <a:endParaRPr kumimoji="1" lang="zh-CN" altLang="en-US" sz="2000" b="1" dirty="0">
              <a:solidFill>
                <a:schemeClr val="bg1"/>
              </a:solidFill>
            </a:endParaRPr>
          </a:p>
        </p:txBody>
      </p:sp>
      <p:sp>
        <p:nvSpPr>
          <p:cNvPr id="9" name="文本框 8">
            <a:extLst>
              <a:ext uri="{FF2B5EF4-FFF2-40B4-BE49-F238E27FC236}">
                <a16:creationId xmlns:a16="http://schemas.microsoft.com/office/drawing/2014/main" id="{DE32CDCE-0E6C-B841-9F97-EAD3202B2291}"/>
              </a:ext>
            </a:extLst>
          </p:cNvPr>
          <p:cNvSpPr txBox="1"/>
          <p:nvPr/>
        </p:nvSpPr>
        <p:spPr>
          <a:xfrm>
            <a:off x="8080075" y="2307786"/>
            <a:ext cx="3012140" cy="400110"/>
          </a:xfrm>
          <a:prstGeom prst="rect">
            <a:avLst/>
          </a:prstGeom>
          <a:solidFill>
            <a:schemeClr val="accent5">
              <a:lumMod val="75000"/>
            </a:schemeClr>
          </a:solidFill>
        </p:spPr>
        <p:txBody>
          <a:bodyPr wrap="square" rtlCol="0">
            <a:spAutoFit/>
          </a:bodyPr>
          <a:lstStyle/>
          <a:p>
            <a:r>
              <a:rPr kumimoji="1" lang="en-US" altLang="zh-CN" sz="2000" b="1" dirty="0">
                <a:solidFill>
                  <a:schemeClr val="bg1"/>
                </a:solidFill>
              </a:rPr>
              <a:t> Uppercase to lowercase</a:t>
            </a:r>
            <a:endParaRPr kumimoji="1" lang="zh-CN" altLang="en-US" sz="2000" b="1" dirty="0">
              <a:solidFill>
                <a:schemeClr val="bg1"/>
              </a:solidFill>
            </a:endParaRPr>
          </a:p>
        </p:txBody>
      </p:sp>
      <p:pic>
        <p:nvPicPr>
          <p:cNvPr id="3" name="10">
            <a:hlinkClick r:id="" action="ppaction://media"/>
            <a:extLst>
              <a:ext uri="{FF2B5EF4-FFF2-40B4-BE49-F238E27FC236}">
                <a16:creationId xmlns:a16="http://schemas.microsoft.com/office/drawing/2014/main" id="{C5B64D27-DAD0-4520-9279-38C4D14063F4}"/>
              </a:ext>
            </a:extLst>
          </p:cNvPr>
          <p:cNvPicPr>
            <a:picLocks noChangeAspect="1"/>
          </p:cNvPicPr>
          <p:nvPr>
            <a:audioFile r:link="rId1"/>
            <p:extLst>
              <p:ext uri="{DAA4B4D4-6D71-4841-9C94-3DE7FCFB9230}">
                <p14:media xmlns:p14="http://schemas.microsoft.com/office/powerpoint/2010/main" r:embed="rId2">
                  <p14:trim st="280.9934" end="1428.5837"/>
                </p14:media>
              </p:ext>
            </p:extLst>
          </p:nvPr>
        </p:nvPicPr>
        <p:blipFill>
          <a:blip r:embed="rId7"/>
          <a:stretch>
            <a:fillRect/>
          </a:stretch>
        </p:blipFill>
        <p:spPr>
          <a:xfrm>
            <a:off x="11142663" y="5914919"/>
            <a:ext cx="487363" cy="487363"/>
          </a:xfrm>
          <a:prstGeom prst="rect">
            <a:avLst/>
          </a:prstGeom>
        </p:spPr>
      </p:pic>
    </p:spTree>
    <p:extLst>
      <p:ext uri="{BB962C8B-B14F-4D97-AF65-F5344CB8AC3E}">
        <p14:creationId xmlns:p14="http://schemas.microsoft.com/office/powerpoint/2010/main" val="135357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1566</TotalTime>
  <Words>2013</Words>
  <Application>Microsoft Macintosh PowerPoint</Application>
  <PresentationFormat>宽屏</PresentationFormat>
  <Paragraphs>211</Paragraphs>
  <Slides>15</Slides>
  <Notes>15</Notes>
  <HiddenSlides>0</HiddenSlides>
  <MMClips>15</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15</vt:i4>
      </vt:variant>
    </vt:vector>
  </HeadingPairs>
  <TitlesOfParts>
    <vt:vector size="22" baseType="lpstr">
      <vt:lpstr>等线</vt:lpstr>
      <vt:lpstr>等线 Light</vt:lpstr>
      <vt:lpstr>Microsoft YaHei UI</vt:lpstr>
      <vt:lpstr>Arial</vt:lpstr>
      <vt:lpstr>Calibri</vt:lpstr>
      <vt:lpstr>Times New Roman</vt:lpstr>
      <vt:lpstr>Office 主题​​</vt:lpstr>
      <vt:lpstr>PowerPoint 演示文稿</vt:lpstr>
      <vt:lpstr>PowerPoint 演示文稿</vt:lpstr>
      <vt:lpstr> Business Understanding</vt:lpstr>
      <vt:lpstr>Data understanding</vt:lpstr>
      <vt:lpstr>PowerPoint 演示文稿</vt:lpstr>
      <vt:lpstr>PowerPoint 演示文稿</vt:lpstr>
      <vt:lpstr>Data preparation</vt:lpstr>
      <vt:lpstr>PowerPoint 演示文稿</vt:lpstr>
      <vt:lpstr>PowerPoint 演示文稿</vt:lpstr>
      <vt:lpstr>PowerPoint 演示文稿</vt:lpstr>
      <vt:lpstr>PowerPoint 演示文稿</vt:lpstr>
      <vt:lpstr>Modelling (Task A)</vt:lpstr>
      <vt:lpstr>Modelling (Task B)</vt:lpstr>
      <vt:lpstr>Modelling (Task C)</vt:lpstr>
      <vt:lpstr>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 Data understanding</dc:title>
  <dc:creator>Liting Gai</dc:creator>
  <cp:lastModifiedBy>Liting Gai</cp:lastModifiedBy>
  <cp:revision>214</cp:revision>
  <dcterms:created xsi:type="dcterms:W3CDTF">2020-03-09T14:02:15Z</dcterms:created>
  <dcterms:modified xsi:type="dcterms:W3CDTF">2020-03-12T22:40:12Z</dcterms:modified>
</cp:coreProperties>
</file>